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7" r:id="rId2"/>
    <p:sldId id="259" r:id="rId3"/>
    <p:sldId id="320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260" r:id="rId56"/>
    <p:sldId id="321" r:id="rId57"/>
    <p:sldId id="264" r:id="rId58"/>
    <p:sldId id="265" r:id="rId59"/>
    <p:sldId id="267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55031-9676-4EE4-93F9-50FC21C807AA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3907C-7F99-4EA4-A98F-D41D613B0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3703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A4600-6D29-44E5-BDAC-E0B5EF24C347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78FC4-073E-4FBD-837E-EFA5336B2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1969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b="1"/>
              <a:t>Study Guide</a:t>
            </a:r>
            <a:endParaRPr lang="en-US" altLang="en-US"/>
          </a:p>
          <a:p>
            <a:r>
              <a:rPr lang="en-US" altLang="en-US"/>
              <a:t>What constitutes a good fit in an antigen binding site?</a:t>
            </a:r>
          </a:p>
          <a:p>
            <a:r>
              <a:rPr lang="en-US" altLang="en-US"/>
              <a:t>How does antibody affinity relate to fit?</a:t>
            </a:r>
          </a:p>
          <a:p>
            <a:r>
              <a:rPr lang="en-US" altLang="en-US"/>
              <a:t>What are the forces that are attractive and repulsive?</a:t>
            </a:r>
          </a:p>
          <a:p>
            <a:r>
              <a:rPr lang="en-US" altLang="en-US"/>
              <a:t>What is actually "fitting" into the combining site?</a:t>
            </a:r>
          </a:p>
        </p:txBody>
      </p:sp>
    </p:spTree>
    <p:extLst>
      <p:ext uri="{BB962C8B-B14F-4D97-AF65-F5344CB8AC3E}">
        <p14:creationId xmlns:p14="http://schemas.microsoft.com/office/powerpoint/2010/main" xmlns="" val="1774625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EB28-7C3A-482E-9F01-F5B3C9C3512C}" type="datetime1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9221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417C-CA97-4532-9D04-41AF4EE017FA}" type="datetime1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5116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9166-FED1-4F98-BF9A-6BAE620783C7}" type="datetime1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646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B94A-2270-4514-AFC7-58285840288B}" type="datetime1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706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5FFD-77DD-4A26-8FB4-BEF7FEAE09A4}" type="datetime1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487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50ED-5A6F-4EEF-8F9D-1EE013715878}" type="datetime1">
              <a:rPr lang="en-US" smtClean="0"/>
              <a:pPr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961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1459-54E3-436A-9594-D0DBFCDD67C8}" type="datetime1">
              <a:rPr lang="en-US" smtClean="0"/>
              <a:pPr/>
              <a:t>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764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5A796-0741-41D1-B56A-6D1921F76EB2}" type="datetime1">
              <a:rPr lang="en-US" smtClean="0"/>
              <a:pPr/>
              <a:t>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829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09AE-9055-4E20-A327-B63B67366A64}" type="datetime1">
              <a:rPr lang="en-US" smtClean="0"/>
              <a:pPr/>
              <a:t>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9385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26C2-068F-4130-A6AD-066D8F3A2A62}" type="datetime1">
              <a:rPr lang="en-US" smtClean="0"/>
              <a:pPr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852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989A-33FB-4B27-85CB-0C99726C874C}" type="datetime1">
              <a:rPr lang="en-US" smtClean="0"/>
              <a:pPr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911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3A60F-C607-44A5-AB0C-D72C4C171CCC}" type="datetime1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973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euclid.dne.wvfibernet.net/~jvg/Bio208/serology%20graphics/ouchc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2343" y="381001"/>
            <a:ext cx="9985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66425" y="2467428"/>
            <a:ext cx="7103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ook Antiqua" panose="02040602050305030304" pitchFamily="18" charset="0"/>
              </a:rPr>
              <a:t>SEROLOGY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575517"/>
            <a:ext cx="11393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ook Antiqua" panose="02040602050305030304" pitchFamily="18" charset="0"/>
              </a:rPr>
              <a:t>DEPARTMENT </a:t>
            </a:r>
            <a:r>
              <a:rPr lang="en-US" sz="2800" dirty="0" smtClean="0">
                <a:latin typeface="Book Antiqua" panose="02040602050305030304" pitchFamily="18" charset="0"/>
              </a:rPr>
              <a:t>OF MICROBIOLOGY  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81" r="15781"/>
          <a:stretch/>
        </p:blipFill>
        <p:spPr>
          <a:xfrm>
            <a:off x="0" y="0"/>
            <a:ext cx="1857828" cy="21145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74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8" name="Text Box 4"/>
          <p:cNvSpPr txBox="1">
            <a:spLocks noChangeArrowheads="1"/>
          </p:cNvSpPr>
          <p:nvPr/>
        </p:nvSpPr>
        <p:spPr bwMode="auto">
          <a:xfrm>
            <a:off x="1" y="457201"/>
            <a:ext cx="12257617" cy="4924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3600" b="1" dirty="0"/>
              <a:t>PRIMARY IMMUNOLOGIC TESTS</a:t>
            </a:r>
            <a:endParaRPr lang="en-US" sz="4800" b="1" dirty="0"/>
          </a:p>
          <a:p>
            <a:pPr algn="ctr"/>
            <a:endParaRPr lang="en-US" sz="2800" b="1" dirty="0"/>
          </a:p>
          <a:p>
            <a:pPr algn="ctr"/>
            <a:r>
              <a:rPr lang="en-US" sz="4800" b="1" dirty="0"/>
              <a:t>IMMUNOASSAYS</a:t>
            </a:r>
          </a:p>
          <a:p>
            <a:pPr algn="ctr"/>
            <a:endParaRPr lang="en-US" sz="4000" b="1" dirty="0"/>
          </a:p>
          <a:p>
            <a:r>
              <a:rPr lang="en-US" dirty="0"/>
              <a:t>  </a:t>
            </a:r>
            <a:r>
              <a:rPr lang="en-US" sz="5400" dirty="0"/>
              <a:t>Ligand - any substance that will complex to another substance; the substance to be measured.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121920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Affinity – The intensity of interaction between Ag &amp; </a:t>
            </a:r>
            <a:r>
              <a:rPr lang="en-US" dirty="0" err="1"/>
              <a:t>Ab</a:t>
            </a:r>
            <a:r>
              <a:rPr lang="en-US" dirty="0"/>
              <a:t> molecules.</a:t>
            </a:r>
          </a:p>
          <a:p>
            <a:pPr eaLnBrk="1" hangingPunct="1">
              <a:defRPr/>
            </a:pPr>
            <a:r>
              <a:rPr lang="en-US" dirty="0"/>
              <a:t>Avidity – The strength of bond after formation of Ag – </a:t>
            </a:r>
            <a:r>
              <a:rPr lang="en-US" dirty="0" err="1"/>
              <a:t>Ab</a:t>
            </a:r>
            <a:r>
              <a:rPr lang="en-US" dirty="0"/>
              <a:t> complexes</a:t>
            </a:r>
          </a:p>
          <a:p>
            <a:pPr eaLnBrk="1" hangingPunct="1">
              <a:defRPr/>
            </a:pPr>
            <a:r>
              <a:rPr lang="en-US" dirty="0"/>
              <a:t>Sensitivity – Ability of the test to detect even the minute quantity of Ag or Ab(false –</a:t>
            </a:r>
            <a:r>
              <a:rPr lang="en-US" dirty="0" err="1"/>
              <a:t>ve</a:t>
            </a:r>
            <a:r>
              <a:rPr lang="en-US" dirty="0"/>
              <a:t> absent)</a:t>
            </a:r>
          </a:p>
          <a:p>
            <a:pPr eaLnBrk="1" hangingPunct="1">
              <a:defRPr/>
            </a:pPr>
            <a:r>
              <a:rPr lang="en-US" dirty="0"/>
              <a:t>Specificity – Ability of the test to detect </a:t>
            </a:r>
            <a:r>
              <a:rPr lang="en-US" dirty="0" err="1"/>
              <a:t>rxn</a:t>
            </a:r>
            <a:r>
              <a:rPr lang="en-US" dirty="0"/>
              <a:t> between homologous Ag &amp; Ab (false +</a:t>
            </a:r>
            <a:r>
              <a:rPr lang="en-US" dirty="0" err="1"/>
              <a:t>ve</a:t>
            </a:r>
            <a:r>
              <a:rPr lang="en-US" dirty="0"/>
              <a:t> absent)</a:t>
            </a:r>
          </a:p>
          <a:p>
            <a:pPr eaLnBrk="1" hangingPunct="1">
              <a:defRPr/>
            </a:pP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5176"/>
            <a:ext cx="109728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>
                <a:solidFill>
                  <a:srgbClr val="FF0000"/>
                </a:solidFill>
              </a:rPr>
              <a:t>Serology tests</a:t>
            </a:r>
            <a:r>
              <a:rPr lang="en-US" sz="4000" dirty="0">
                <a:solidFill>
                  <a:schemeClr val="accent1"/>
                </a:solidFill>
              </a:rPr>
              <a:t/>
            </a:r>
            <a:br>
              <a:rPr lang="en-US" sz="4000" dirty="0">
                <a:solidFill>
                  <a:schemeClr val="accent1"/>
                </a:solidFill>
              </a:rPr>
            </a:b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2174876"/>
            <a:ext cx="10972800" cy="4530725"/>
          </a:xfrm>
        </p:spPr>
        <p:txBody>
          <a:bodyPr/>
          <a:lstStyle/>
          <a:p>
            <a:pPr lvl="3" eaLnBrk="1" hangingPunct="1">
              <a:defRPr/>
            </a:pPr>
            <a:r>
              <a:rPr lang="en-US" sz="3200" dirty="0"/>
              <a:t>PRECIPITATION</a:t>
            </a:r>
          </a:p>
          <a:p>
            <a:pPr lvl="3" eaLnBrk="1" hangingPunct="1">
              <a:defRPr/>
            </a:pPr>
            <a:r>
              <a:rPr lang="en-US" sz="3200" dirty="0"/>
              <a:t>AGGLUTINATION</a:t>
            </a:r>
          </a:p>
          <a:p>
            <a:pPr lvl="3" eaLnBrk="1" hangingPunct="1">
              <a:defRPr/>
            </a:pPr>
            <a:r>
              <a:rPr lang="en-US" sz="3200" dirty="0"/>
              <a:t>COMPLEMENT FIXATION</a:t>
            </a:r>
          </a:p>
          <a:p>
            <a:pPr lvl="3" eaLnBrk="1" hangingPunct="1">
              <a:defRPr/>
            </a:pPr>
            <a:r>
              <a:rPr lang="en-US" sz="3200" dirty="0"/>
              <a:t>NEUTRALIZATION</a:t>
            </a:r>
          </a:p>
          <a:p>
            <a:pPr lvl="3" eaLnBrk="1" hangingPunct="1">
              <a:buFont typeface="Wingdings" pitchFamily="2" charset="2"/>
              <a:buNone/>
              <a:defRPr/>
            </a:pPr>
            <a:endParaRPr lang="en-US" sz="3200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0" y="91738"/>
            <a:ext cx="12192000" cy="33547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4400" b="1" dirty="0"/>
              <a:t>I.PRECIPITATION RXNS</a:t>
            </a:r>
            <a:endParaRPr lang="en-US" sz="4400" dirty="0"/>
          </a:p>
          <a:p>
            <a:r>
              <a:rPr lang="en-US" sz="2400" dirty="0"/>
              <a:t>	</a:t>
            </a:r>
          </a:p>
          <a:p>
            <a:r>
              <a:rPr lang="en-US" sz="2400" dirty="0"/>
              <a:t>		-   Antigens involved are </a:t>
            </a:r>
            <a:r>
              <a:rPr lang="en-US" sz="3600" b="1" dirty="0"/>
              <a:t>soluble antigens</a:t>
            </a:r>
            <a:r>
              <a:rPr lang="en-US" sz="2400" dirty="0"/>
              <a:t>.</a:t>
            </a:r>
          </a:p>
          <a:p>
            <a:endParaRPr lang="en-US" sz="2400" u="sng" dirty="0"/>
          </a:p>
          <a:p>
            <a:r>
              <a:rPr lang="en-US" sz="2400" dirty="0"/>
              <a:t>   </a:t>
            </a:r>
            <a:r>
              <a:rPr lang="en-US" sz="2400" b="1" u="sng" dirty="0"/>
              <a:t>Types of Precipitation reaction:</a:t>
            </a:r>
          </a:p>
          <a:p>
            <a:endParaRPr lang="en-US" sz="2400" b="1" dirty="0"/>
          </a:p>
          <a:p>
            <a:r>
              <a:rPr lang="en-US" sz="2400" b="1" dirty="0"/>
              <a:t>   </a:t>
            </a:r>
            <a:r>
              <a:rPr lang="en-US" sz="3600" b="1" dirty="0"/>
              <a:t>1a. Single diffusion, Single Dimension (OUDIN TEST)</a:t>
            </a:r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0" y="3581400"/>
            <a:ext cx="12192000" cy="138499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		</a:t>
            </a:r>
            <a:r>
              <a:rPr lang="en-US" sz="2000" dirty="0"/>
              <a:t>	</a:t>
            </a:r>
            <a:r>
              <a:rPr lang="en-US" sz="2200" dirty="0"/>
              <a:t>			</a:t>
            </a:r>
            <a:r>
              <a:rPr lang="en-US" sz="2200" dirty="0" err="1"/>
              <a:t>Px</a:t>
            </a:r>
            <a:r>
              <a:rPr lang="en-US" sz="2200" dirty="0"/>
              <a:t> serum w/ soluble Ag</a:t>
            </a:r>
          </a:p>
          <a:p>
            <a:r>
              <a:rPr lang="en-US" sz="2200" dirty="0"/>
              <a:t>    (+) </a:t>
            </a:r>
            <a:r>
              <a:rPr lang="en-US" sz="2200" dirty="0" err="1"/>
              <a:t>rxn</a:t>
            </a:r>
            <a:r>
              <a:rPr lang="en-US" sz="2200" dirty="0"/>
              <a:t> - formation of </a:t>
            </a:r>
            <a:r>
              <a:rPr lang="en-US" sz="2200" dirty="0" err="1"/>
              <a:t>pptn</a:t>
            </a:r>
            <a:r>
              <a:rPr lang="en-US" sz="2200" dirty="0"/>
              <a:t> line</a:t>
            </a:r>
          </a:p>
          <a:p>
            <a:r>
              <a:rPr lang="en-US" sz="2200" dirty="0"/>
              <a:t>					           Gel/</a:t>
            </a:r>
            <a:r>
              <a:rPr lang="en-US" sz="1900" dirty="0"/>
              <a:t>Agar impregnated w/ known Ab</a:t>
            </a:r>
          </a:p>
        </p:txBody>
      </p:sp>
      <p:sp>
        <p:nvSpPr>
          <p:cNvPr id="108548" name="Oval 4"/>
          <p:cNvSpPr>
            <a:spLocks noChangeArrowheads="1"/>
          </p:cNvSpPr>
          <p:nvPr/>
        </p:nvSpPr>
        <p:spPr bwMode="auto">
          <a:xfrm>
            <a:off x="5892800" y="3429002"/>
            <a:ext cx="812800" cy="45719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8549" name="Oval 5"/>
          <p:cNvSpPr>
            <a:spLocks noChangeArrowheads="1"/>
          </p:cNvSpPr>
          <p:nvPr/>
        </p:nvSpPr>
        <p:spPr bwMode="auto">
          <a:xfrm>
            <a:off x="5892800" y="4876800"/>
            <a:ext cx="812800" cy="4254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8550" name="Line 6"/>
          <p:cNvSpPr>
            <a:spLocks noChangeShapeType="1"/>
          </p:cNvSpPr>
          <p:nvPr/>
        </p:nvSpPr>
        <p:spPr bwMode="auto">
          <a:xfrm flipH="1">
            <a:off x="5892799" y="3657600"/>
            <a:ext cx="0" cy="141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8551" name="Line 7"/>
          <p:cNvSpPr>
            <a:spLocks noChangeShapeType="1"/>
          </p:cNvSpPr>
          <p:nvPr/>
        </p:nvSpPr>
        <p:spPr bwMode="auto">
          <a:xfrm>
            <a:off x="6705600" y="3657600"/>
            <a:ext cx="0" cy="14922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8552" name="Line 8"/>
          <p:cNvSpPr>
            <a:spLocks noChangeShapeType="1"/>
          </p:cNvSpPr>
          <p:nvPr/>
        </p:nvSpPr>
        <p:spPr bwMode="auto">
          <a:xfrm>
            <a:off x="5892799" y="4191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8553" name="Line 9"/>
          <p:cNvSpPr>
            <a:spLocks noChangeShapeType="1"/>
          </p:cNvSpPr>
          <p:nvPr/>
        </p:nvSpPr>
        <p:spPr bwMode="auto">
          <a:xfrm>
            <a:off x="5892800" y="4495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8554" name="Line 10"/>
          <p:cNvSpPr>
            <a:spLocks noChangeShapeType="1"/>
          </p:cNvSpPr>
          <p:nvPr/>
        </p:nvSpPr>
        <p:spPr bwMode="auto">
          <a:xfrm flipH="1" flipV="1">
            <a:off x="6705601" y="4043284"/>
            <a:ext cx="711201" cy="381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08555" name="Line 11"/>
          <p:cNvSpPr>
            <a:spLocks noChangeShapeType="1"/>
          </p:cNvSpPr>
          <p:nvPr/>
        </p:nvSpPr>
        <p:spPr bwMode="auto">
          <a:xfrm flipH="1">
            <a:off x="6705600" y="4800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08556" name="Line 12"/>
          <p:cNvSpPr>
            <a:spLocks noChangeShapeType="1"/>
          </p:cNvSpPr>
          <p:nvPr/>
        </p:nvSpPr>
        <p:spPr bwMode="auto">
          <a:xfrm>
            <a:off x="5181600" y="4495800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7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7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7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7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7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7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7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7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7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7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152400"/>
            <a:ext cx="10160000" cy="106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tx1"/>
                </a:solidFill>
              </a:rPr>
              <a:t>1b. Double diffusion, Single Dimension</a:t>
            </a:r>
            <a:endParaRPr lang="en-IN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Oakley – </a:t>
            </a:r>
            <a:r>
              <a:rPr lang="en-US" dirty="0" err="1"/>
              <a:t>Fulthrope</a:t>
            </a:r>
            <a:r>
              <a:rPr lang="en-US" dirty="0"/>
              <a:t> procedure</a:t>
            </a:r>
          </a:p>
          <a:p>
            <a:pPr algn="ctr" eaLnBrk="1" hangingPunct="1">
              <a:defRPr/>
            </a:pPr>
            <a:r>
              <a:rPr lang="en-US" dirty="0"/>
              <a:t>Antigen added</a:t>
            </a:r>
          </a:p>
          <a:p>
            <a:pPr algn="ctr" eaLnBrk="1" hangingPunct="1">
              <a:defRPr/>
            </a:pPr>
            <a:endParaRPr lang="en-US" dirty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Plain Gel ( Band formation)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Antibody Gel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IN" dirty="0"/>
          </a:p>
        </p:txBody>
      </p:sp>
      <p:sp>
        <p:nvSpPr>
          <p:cNvPr id="109572" name="Down Arrow 3"/>
          <p:cNvSpPr>
            <a:spLocks noChangeArrowheads="1"/>
          </p:cNvSpPr>
          <p:nvPr/>
        </p:nvSpPr>
        <p:spPr bwMode="auto">
          <a:xfrm>
            <a:off x="6096000" y="2895600"/>
            <a:ext cx="645584" cy="533400"/>
          </a:xfrm>
          <a:prstGeom prst="downArrow">
            <a:avLst>
              <a:gd name="adj1" fmla="val 50000"/>
              <a:gd name="adj2" fmla="val 5004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09573" name="Down Arrow 4"/>
          <p:cNvSpPr>
            <a:spLocks noChangeArrowheads="1"/>
          </p:cNvSpPr>
          <p:nvPr/>
        </p:nvSpPr>
        <p:spPr bwMode="auto">
          <a:xfrm rot="10800000">
            <a:off x="6096000" y="4038600"/>
            <a:ext cx="645584" cy="533400"/>
          </a:xfrm>
          <a:prstGeom prst="downArrow">
            <a:avLst>
              <a:gd name="adj1" fmla="val 50000"/>
              <a:gd name="adj2" fmla="val 5004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0" y="457201"/>
            <a:ext cx="12192000" cy="24622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3200" b="1" dirty="0"/>
              <a:t>2</a:t>
            </a:r>
            <a:r>
              <a:rPr lang="en-US" sz="3000" b="1" dirty="0"/>
              <a:t>. Single Diffusion, Double Dimension </a:t>
            </a:r>
          </a:p>
          <a:p>
            <a:pPr algn="ctr"/>
            <a:r>
              <a:rPr lang="en-US" sz="3400" b="1" u="sng" dirty="0"/>
              <a:t>(RADIAL IMMUNODIFFUSION)</a:t>
            </a:r>
          </a:p>
          <a:p>
            <a:pPr algn="ctr"/>
            <a:endParaRPr lang="en-US" sz="3400" b="1" u="sng" dirty="0"/>
          </a:p>
          <a:p>
            <a:r>
              <a:rPr lang="en-US" dirty="0"/>
              <a:t>	-   uses a plate containing agar with known antibody</a:t>
            </a:r>
          </a:p>
          <a:p>
            <a:r>
              <a:rPr lang="en-US" dirty="0"/>
              <a:t>	-   Px serum is placed on the wells</a:t>
            </a:r>
          </a:p>
          <a:p>
            <a:r>
              <a:rPr lang="en-US" dirty="0"/>
              <a:t>	-   Diameter of the </a:t>
            </a:r>
            <a:r>
              <a:rPr lang="en-US" dirty="0" err="1"/>
              <a:t>pptn</a:t>
            </a:r>
            <a:r>
              <a:rPr lang="en-US" dirty="0"/>
              <a:t> line is directly proportional to the concentration of the target antigen</a:t>
            </a:r>
          </a:p>
        </p:txBody>
      </p:sp>
      <p:sp>
        <p:nvSpPr>
          <p:cNvPr id="138250" name="Rectangle 10"/>
          <p:cNvSpPr>
            <a:spLocks noChangeArrowheads="1"/>
          </p:cNvSpPr>
          <p:nvPr/>
        </p:nvSpPr>
        <p:spPr bwMode="auto">
          <a:xfrm>
            <a:off x="666751" y="5699125"/>
            <a:ext cx="5933676" cy="95410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800" b="1"/>
              <a:t>*Fahey Mtd (kinetic Diffusion)</a:t>
            </a:r>
          </a:p>
          <a:p>
            <a:pPr algn="ctr"/>
            <a:r>
              <a:rPr lang="en-US" sz="2800" b="1"/>
              <a:t>       *Mancini Mtd (Endpoint Diffusion)</a:t>
            </a:r>
          </a:p>
        </p:txBody>
      </p:sp>
      <p:pic>
        <p:nvPicPr>
          <p:cNvPr id="138251" name="Picture 11" descr="RID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9600" y="3657600"/>
            <a:ext cx="772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8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8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8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8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279" name="Picture 7" descr="rx-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0"/>
            <a:ext cx="6400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6281" name="Picture 9" descr="HowIt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79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6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6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0" y="198439"/>
            <a:ext cx="13208000" cy="230832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>
              <a:tabLst>
                <a:tab pos="2057400" algn="l"/>
              </a:tabLst>
            </a:pPr>
            <a:r>
              <a:rPr lang="en-US" sz="3400" b="1"/>
              <a:t>3.Double Diffusion, Double Dimension </a:t>
            </a:r>
            <a:r>
              <a:rPr lang="en-US" sz="3600" b="1" u="sng"/>
              <a:t>(OUCHTERLONY TECHNIQUE)</a:t>
            </a:r>
          </a:p>
          <a:p>
            <a:pPr>
              <a:tabLst>
                <a:tab pos="2057400" algn="l"/>
              </a:tabLst>
            </a:pPr>
            <a:r>
              <a:rPr lang="en-US" sz="3600"/>
              <a:t>		</a:t>
            </a:r>
          </a:p>
          <a:p>
            <a:pPr>
              <a:tabLst>
                <a:tab pos="2057400" algn="l"/>
              </a:tabLst>
            </a:pPr>
            <a:r>
              <a:rPr lang="en-US" sz="2200"/>
              <a:t>          Patterns:</a:t>
            </a:r>
          </a:p>
          <a:p>
            <a:pPr>
              <a:tabLst>
                <a:tab pos="2057400" algn="l"/>
              </a:tabLst>
            </a:pPr>
            <a:r>
              <a:rPr lang="en-US" sz="2200"/>
              <a:t>                 </a:t>
            </a:r>
            <a:r>
              <a:rPr lang="en-US"/>
              <a:t>a. </a:t>
            </a:r>
            <a:r>
              <a:rPr lang="en-US" sz="2800" b="1"/>
              <a:t>Identity</a:t>
            </a:r>
            <a:r>
              <a:rPr lang="en-US"/>
              <a:t> - forming smooth curve</a:t>
            </a:r>
          </a:p>
          <a:p>
            <a:pPr lvl="2">
              <a:tabLst>
                <a:tab pos="2057400" algn="l"/>
              </a:tabLst>
            </a:pPr>
            <a:r>
              <a:rPr lang="en-US"/>
              <a:t>                     -   </a:t>
            </a:r>
            <a:r>
              <a:rPr lang="en-US" sz="2200"/>
              <a:t>Ag in the sample is same with known Ag</a:t>
            </a:r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1648884" y="3003550"/>
            <a:ext cx="7166705" cy="80021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en-US" sz="2200">
                <a:cs typeface="Times New Roman" pitchFamily="18" charset="0"/>
              </a:rPr>
              <a:t>b. </a:t>
            </a:r>
            <a:r>
              <a:rPr lang="en-US" sz="2800" b="1">
                <a:cs typeface="Times New Roman" pitchFamily="18" charset="0"/>
              </a:rPr>
              <a:t>Partial Identity</a:t>
            </a:r>
            <a:r>
              <a:rPr lang="en-US" sz="2200">
                <a:cs typeface="Times New Roman" pitchFamily="18" charset="0"/>
              </a:rPr>
              <a:t> - Pptn lines merge with spur formation</a:t>
            </a:r>
            <a:endParaRPr lang="en-US" sz="2200"/>
          </a:p>
          <a:p>
            <a:pPr eaLnBrk="0" hangingPunct="0"/>
            <a:endParaRPr lang="en-US"/>
          </a:p>
        </p:txBody>
      </p:sp>
      <p:sp>
        <p:nvSpPr>
          <p:cNvPr id="139273" name="Rectangle 9"/>
          <p:cNvSpPr>
            <a:spLocks noChangeArrowheads="1"/>
          </p:cNvSpPr>
          <p:nvPr/>
        </p:nvSpPr>
        <p:spPr bwMode="auto">
          <a:xfrm>
            <a:off x="3352800" y="3429000"/>
            <a:ext cx="10058400" cy="76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tabLst>
                <a:tab pos="2057400" algn="l"/>
              </a:tabLst>
            </a:pPr>
            <a:r>
              <a:rPr lang="en-US" sz="2200">
                <a:cs typeface="Times New Roman" pitchFamily="18" charset="0"/>
              </a:rPr>
              <a:t>-   Ag in the sample has some similarities with known Ag</a:t>
            </a:r>
            <a:endParaRPr lang="en-US" sz="2200"/>
          </a:p>
          <a:p>
            <a:pPr eaLnBrk="0" hangingPunct="0">
              <a:tabLst>
                <a:tab pos="2057400" algn="l"/>
              </a:tabLst>
            </a:pPr>
            <a:endParaRPr lang="en-US" sz="2200"/>
          </a:p>
        </p:txBody>
      </p:sp>
      <p:sp>
        <p:nvSpPr>
          <p:cNvPr id="112645" name="Rectangle 10"/>
          <p:cNvSpPr>
            <a:spLocks noChangeArrowheads="1"/>
          </p:cNvSpPr>
          <p:nvPr/>
        </p:nvSpPr>
        <p:spPr bwMode="auto">
          <a:xfrm>
            <a:off x="609600" y="4038600"/>
            <a:ext cx="121920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39286" name="Picture 22" descr="immdif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8600" y="3886200"/>
            <a:ext cx="3987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88" name="Picture 24" descr="immdi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2400" y="3886200"/>
            <a:ext cx="4165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9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9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9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9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9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39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3208867" y="427038"/>
            <a:ext cx="5326971" cy="10772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>
              <a:tabLst>
                <a:tab pos="2057400" algn="l"/>
              </a:tabLst>
            </a:pPr>
            <a:r>
              <a:rPr lang="en-US">
                <a:cs typeface="Times New Roman" pitchFamily="18" charset="0"/>
              </a:rPr>
              <a:t>c. </a:t>
            </a:r>
            <a:r>
              <a:rPr lang="en-US" sz="2800" b="1">
                <a:cs typeface="Times New Roman" pitchFamily="18" charset="0"/>
              </a:rPr>
              <a:t>Non-Identity -</a:t>
            </a:r>
            <a:r>
              <a:rPr lang="en-US">
                <a:cs typeface="Times New Roman" pitchFamily="18" charset="0"/>
              </a:rPr>
              <a:t> Pptn lines cross/intersect***</a:t>
            </a:r>
            <a:endParaRPr lang="en-US"/>
          </a:p>
          <a:p>
            <a:pPr lvl="2" eaLnBrk="0" hangingPunct="0">
              <a:buFont typeface="Wingdings" pitchFamily="2" charset="2"/>
              <a:buChar char=""/>
              <a:tabLst>
                <a:tab pos="2057400" algn="l"/>
              </a:tabLst>
            </a:pPr>
            <a:r>
              <a:rPr lang="en-US">
                <a:cs typeface="Times New Roman" pitchFamily="18" charset="0"/>
              </a:rPr>
              <a:t>Ag in the sample is different from known Ag</a:t>
            </a:r>
            <a:endParaRPr lang="en-US"/>
          </a:p>
          <a:p>
            <a:pPr eaLnBrk="0" hangingPunct="0">
              <a:tabLst>
                <a:tab pos="2057400" algn="l"/>
              </a:tabLst>
            </a:pPr>
            <a:endParaRPr lang="en-US"/>
          </a:p>
        </p:txBody>
      </p:sp>
      <p:sp>
        <p:nvSpPr>
          <p:cNvPr id="113667" name="Rectangle 8"/>
          <p:cNvSpPr>
            <a:spLocks noChangeArrowheads="1"/>
          </p:cNvSpPr>
          <p:nvPr/>
        </p:nvSpPr>
        <p:spPr bwMode="auto">
          <a:xfrm>
            <a:off x="609600" y="3473450"/>
            <a:ext cx="184731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3668" name="Text Box 10"/>
          <p:cNvSpPr txBox="1">
            <a:spLocks noChangeArrowheads="1"/>
          </p:cNvSpPr>
          <p:nvPr/>
        </p:nvSpPr>
        <p:spPr bwMode="auto">
          <a:xfrm>
            <a:off x="0" y="2362200"/>
            <a:ext cx="125984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/>
              <a:t>   </a:t>
            </a:r>
          </a:p>
        </p:txBody>
      </p:sp>
      <p:sp>
        <p:nvSpPr>
          <p:cNvPr id="113669" name="Rectangle 11"/>
          <p:cNvSpPr>
            <a:spLocks noChangeArrowheads="1"/>
          </p:cNvSpPr>
          <p:nvPr/>
        </p:nvSpPr>
        <p:spPr bwMode="auto">
          <a:xfrm>
            <a:off x="1940985" y="2647950"/>
            <a:ext cx="184731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IN"/>
          </a:p>
        </p:txBody>
      </p:sp>
      <p:pic>
        <p:nvPicPr>
          <p:cNvPr id="140300" name="Picture 12" descr="http://euclid.dne.wvfibernet.net/~jvg/Bio208/serology%20graphics/ouchc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812800" y="2514600"/>
            <a:ext cx="6400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301" name="Rectangle 13"/>
          <p:cNvSpPr>
            <a:spLocks noChangeArrowheads="1"/>
          </p:cNvSpPr>
          <p:nvPr/>
        </p:nvSpPr>
        <p:spPr bwMode="auto">
          <a:xfrm>
            <a:off x="7315200" y="3657601"/>
            <a:ext cx="4775200" cy="13234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Photo of Ouchterlony Test:</a:t>
            </a:r>
            <a:endParaRPr lang="en-US" sz="2000">
              <a:latin typeface="Arial" charset="0"/>
            </a:endParaRPr>
          </a:p>
          <a:p>
            <a:pPr algn="ctr" eaLnBrk="0" hangingPunct="0"/>
            <a:r>
              <a:rPr lang="en-US" sz="2000">
                <a:latin typeface="Arial" charset="0"/>
              </a:rPr>
              <a:t>Antigens B and C are reactive with the patient's serum in the center well. Antigens A, D, and E are not reactive. </a:t>
            </a:r>
          </a:p>
        </p:txBody>
      </p:sp>
      <p:pic>
        <p:nvPicPr>
          <p:cNvPr id="140303" name="Picture 15" descr="immdif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600" y="76200"/>
            <a:ext cx="32512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0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0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0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0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Ouchterlony%20t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94971" y="609603"/>
            <a:ext cx="9260115" cy="110309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31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2318145"/>
              </p:ext>
            </p:extLst>
          </p:nvPr>
        </p:nvGraphicFramePr>
        <p:xfrm>
          <a:off x="711201" y="2612570"/>
          <a:ext cx="10232570" cy="2458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665">
                  <a:extLst>
                    <a:ext uri="{9D8B030D-6E8A-4147-A177-3AD203B41FA5}">
                      <a16:colId xmlns:a16="http://schemas.microsoft.com/office/drawing/2014/main" xmlns="" val="946123654"/>
                    </a:ext>
                  </a:extLst>
                </a:gridCol>
                <a:gridCol w="4459236">
                  <a:extLst>
                    <a:ext uri="{9D8B030D-6E8A-4147-A177-3AD203B41FA5}">
                      <a16:colId xmlns:a16="http://schemas.microsoft.com/office/drawing/2014/main" xmlns="" val="2411658997"/>
                    </a:ext>
                  </a:extLst>
                </a:gridCol>
                <a:gridCol w="3072669">
                  <a:extLst>
                    <a:ext uri="{9D8B030D-6E8A-4147-A177-3AD203B41FA5}">
                      <a16:colId xmlns:a16="http://schemas.microsoft.com/office/drawing/2014/main" xmlns="" val="3411213719"/>
                    </a:ext>
                  </a:extLst>
                </a:gridCol>
              </a:tblGrid>
              <a:tr h="454499">
                <a:tc>
                  <a:txBody>
                    <a:bodyPr/>
                    <a:lstStyle/>
                    <a:p>
                      <a:r>
                        <a:rPr lang="en-US" dirty="0" smtClean="0"/>
                        <a:t>Core areas*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Domain</a:t>
                      </a:r>
                      <a:r>
                        <a:rPr lang="en-US" baseline="0" dirty="0" smtClean="0"/>
                        <a:t> 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 #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8424398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r>
                        <a:rPr lang="en-US" dirty="0" smtClean="0"/>
                        <a:t>Ag – </a:t>
                      </a:r>
                      <a:r>
                        <a:rPr lang="en-US" dirty="0" err="1" smtClean="0"/>
                        <a:t>Ab</a:t>
                      </a:r>
                      <a:r>
                        <a:rPr lang="en-US" dirty="0" smtClean="0"/>
                        <a:t> reactions - Principles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Pschycomotor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Must know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6572506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r>
                        <a:rPr lang="en-US" dirty="0" smtClean="0"/>
                        <a:t>Types of Reactions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Pschycomotor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Must know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9924706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r>
                        <a:rPr lang="en-US" dirty="0" smtClean="0"/>
                        <a:t>Applications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Cognitive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Desired to know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7297493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175656" y="1878767"/>
            <a:ext cx="9797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this presentation the learner is expected to know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471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609600" y="1231900"/>
            <a:ext cx="10871200" cy="273921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/>
              <a:t>4. </a:t>
            </a:r>
            <a:r>
              <a:rPr lang="en-US" sz="4000" b="1"/>
              <a:t>CounterImmunoelectrophoresis</a:t>
            </a:r>
            <a:r>
              <a:rPr lang="en-US" sz="3200" b="1"/>
              <a:t> (CIE) </a:t>
            </a:r>
          </a:p>
          <a:p>
            <a:pPr eaLnBrk="0" hangingPunct="0"/>
            <a:r>
              <a:rPr lang="en-US" sz="1800" b="1"/>
              <a:t>	</a:t>
            </a:r>
            <a:r>
              <a:rPr lang="en-US" sz="2000" b="1"/>
              <a:t>At pH 8.6,</a:t>
            </a:r>
            <a:r>
              <a:rPr lang="en-US" sz="1800" b="1"/>
              <a:t> </a:t>
            </a:r>
          </a:p>
          <a:p>
            <a:pPr eaLnBrk="0" hangingPunct="0"/>
            <a:r>
              <a:rPr lang="en-US" sz="1800" b="1"/>
              <a:t>		</a:t>
            </a:r>
            <a:r>
              <a:rPr lang="en-US" sz="2000" b="1"/>
              <a:t>Ag		anode (+) electrode</a:t>
            </a:r>
          </a:p>
          <a:p>
            <a:pPr eaLnBrk="0" hangingPunct="0"/>
            <a:r>
              <a:rPr lang="en-US" sz="2000" b="1"/>
              <a:t>		Ab		Cathode (-) electrode</a:t>
            </a:r>
          </a:p>
          <a:p>
            <a:pPr eaLnBrk="0" hangingPunct="0"/>
            <a:r>
              <a:rPr lang="en-US" sz="1800" b="1"/>
              <a:t>		        (-)		 (+)</a:t>
            </a:r>
          </a:p>
          <a:p>
            <a:pPr eaLnBrk="0" hangingPunct="0"/>
            <a:r>
              <a:rPr lang="en-US" sz="1800" b="1"/>
              <a:t>						(+) rxn - Pptn occurring 						               at equivalence</a:t>
            </a:r>
          </a:p>
          <a:p>
            <a:pPr eaLnBrk="0" hangingPunct="0"/>
            <a:r>
              <a:rPr lang="en-US" sz="1800" b="1"/>
              <a:t>		        Ag		 Ab</a:t>
            </a:r>
          </a:p>
        </p:txBody>
      </p:sp>
      <p:sp>
        <p:nvSpPr>
          <p:cNvPr id="115715" name="Line 3"/>
          <p:cNvSpPr>
            <a:spLocks noChangeShapeType="1"/>
          </p:cNvSpPr>
          <p:nvPr/>
        </p:nvSpPr>
        <p:spPr bwMode="auto">
          <a:xfrm>
            <a:off x="4064000" y="2743200"/>
            <a:ext cx="132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15716" name="Line 4"/>
          <p:cNvSpPr>
            <a:spLocks noChangeShapeType="1"/>
          </p:cNvSpPr>
          <p:nvPr/>
        </p:nvSpPr>
        <p:spPr bwMode="auto">
          <a:xfrm>
            <a:off x="4064000" y="3048000"/>
            <a:ext cx="132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4368800" y="3467100"/>
            <a:ext cx="1066800" cy="80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5718" name="Oval 6"/>
          <p:cNvSpPr>
            <a:spLocks noChangeArrowheads="1"/>
          </p:cNvSpPr>
          <p:nvPr/>
        </p:nvSpPr>
        <p:spPr bwMode="auto">
          <a:xfrm>
            <a:off x="4521200" y="3581400"/>
            <a:ext cx="152400" cy="114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5719" name="Oval 7"/>
          <p:cNvSpPr>
            <a:spLocks noChangeArrowheads="1"/>
          </p:cNvSpPr>
          <p:nvPr/>
        </p:nvSpPr>
        <p:spPr bwMode="auto">
          <a:xfrm>
            <a:off x="5130800" y="3581400"/>
            <a:ext cx="152400" cy="114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5720" name="Oval 8"/>
          <p:cNvSpPr>
            <a:spLocks noChangeArrowheads="1"/>
          </p:cNvSpPr>
          <p:nvPr/>
        </p:nvSpPr>
        <p:spPr bwMode="auto">
          <a:xfrm>
            <a:off x="4521200" y="3810000"/>
            <a:ext cx="152400" cy="114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5721" name="Oval 9"/>
          <p:cNvSpPr>
            <a:spLocks noChangeArrowheads="1"/>
          </p:cNvSpPr>
          <p:nvPr/>
        </p:nvSpPr>
        <p:spPr bwMode="auto">
          <a:xfrm>
            <a:off x="5130800" y="3810000"/>
            <a:ext cx="152400" cy="114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5722" name="Oval 10"/>
          <p:cNvSpPr>
            <a:spLocks noChangeArrowheads="1"/>
          </p:cNvSpPr>
          <p:nvPr/>
        </p:nvSpPr>
        <p:spPr bwMode="auto">
          <a:xfrm>
            <a:off x="4521200" y="4038600"/>
            <a:ext cx="152400" cy="114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5723" name="Oval 11"/>
          <p:cNvSpPr>
            <a:spLocks noChangeArrowheads="1"/>
          </p:cNvSpPr>
          <p:nvPr/>
        </p:nvSpPr>
        <p:spPr bwMode="auto">
          <a:xfrm>
            <a:off x="5130800" y="4038600"/>
            <a:ext cx="152400" cy="114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5724" name="Line 12"/>
          <p:cNvSpPr>
            <a:spLocks noChangeShapeType="1"/>
          </p:cNvSpPr>
          <p:nvPr/>
        </p:nvSpPr>
        <p:spPr bwMode="auto">
          <a:xfrm>
            <a:off x="4826000" y="3581400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5725" name="Line 13"/>
          <p:cNvSpPr>
            <a:spLocks noChangeShapeType="1"/>
          </p:cNvSpPr>
          <p:nvPr/>
        </p:nvSpPr>
        <p:spPr bwMode="auto">
          <a:xfrm>
            <a:off x="4978400" y="3810000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5726" name="Line 14"/>
          <p:cNvSpPr>
            <a:spLocks noChangeShapeType="1"/>
          </p:cNvSpPr>
          <p:nvPr/>
        </p:nvSpPr>
        <p:spPr bwMode="auto">
          <a:xfrm>
            <a:off x="4826000" y="4038600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301" name="Picture 5" descr="w0049e0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1524000"/>
            <a:ext cx="12090400" cy="25146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67303" name="Picture 7" descr="w0049e0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91000"/>
            <a:ext cx="12192000" cy="26670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67304" name="Rectangle 8"/>
          <p:cNvSpPr>
            <a:spLocks noChangeArrowheads="1"/>
          </p:cNvSpPr>
          <p:nvPr/>
        </p:nvSpPr>
        <p:spPr bwMode="auto">
          <a:xfrm>
            <a:off x="2266952" y="511175"/>
            <a:ext cx="64901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CounterImmunoelectrophoresis (CIE)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6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30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2"/>
          <p:cNvSpPr txBox="1">
            <a:spLocks noChangeArrowheads="1"/>
          </p:cNvSpPr>
          <p:nvPr/>
        </p:nvSpPr>
        <p:spPr bwMode="auto">
          <a:xfrm>
            <a:off x="203200" y="581025"/>
            <a:ext cx="12192000" cy="175432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/>
              <a:t>   </a:t>
            </a:r>
            <a:r>
              <a:rPr lang="en-US" sz="3600" b="1"/>
              <a:t>5. Immunoelectrophoresis (IEP)</a:t>
            </a:r>
          </a:p>
          <a:p>
            <a:r>
              <a:rPr lang="en-US"/>
              <a:t>	</a:t>
            </a:r>
          </a:p>
          <a:p>
            <a:r>
              <a:rPr lang="en-US"/>
              <a:t>	-   useful procedure for the ID of monoclonal proteins </a:t>
            </a:r>
          </a:p>
          <a:p>
            <a:r>
              <a:rPr lang="en-US"/>
              <a:t>		(</a:t>
            </a:r>
            <a:r>
              <a:rPr lang="en-US" b="1"/>
              <a:t>Bence Jones Protein</a:t>
            </a:r>
            <a:r>
              <a:rPr lang="en-US"/>
              <a:t>)</a:t>
            </a:r>
          </a:p>
          <a:p>
            <a:r>
              <a:rPr lang="en-US"/>
              <a:t>	-   utilizes both double diffusion and electrophoresis</a:t>
            </a:r>
          </a:p>
        </p:txBody>
      </p:sp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778933" y="3006725"/>
            <a:ext cx="6034024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a. Ags migrate under an electric current    (-) Ag		 (+)</a:t>
            </a: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778933" y="4149726"/>
            <a:ext cx="6957354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b. Rgt. Ab Added. Diffusion through gel  (-)			 (+)</a:t>
            </a:r>
          </a:p>
          <a:p>
            <a:r>
              <a:rPr lang="en-US"/>
              <a:t>	 </a:t>
            </a: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8805333" y="3159125"/>
            <a:ext cx="13716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7766" name="Oval 6"/>
          <p:cNvSpPr>
            <a:spLocks noChangeArrowheads="1"/>
          </p:cNvSpPr>
          <p:nvPr/>
        </p:nvSpPr>
        <p:spPr bwMode="auto">
          <a:xfrm>
            <a:off x="8957733" y="3387725"/>
            <a:ext cx="152400" cy="114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8957733" y="3616325"/>
            <a:ext cx="1066800" cy="11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7768" name="Line 8"/>
          <p:cNvSpPr>
            <a:spLocks noChangeShapeType="1"/>
          </p:cNvSpPr>
          <p:nvPr/>
        </p:nvSpPr>
        <p:spPr bwMode="auto">
          <a:xfrm>
            <a:off x="9567333" y="3387725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7769" name="Line 9"/>
          <p:cNvSpPr>
            <a:spLocks noChangeShapeType="1"/>
          </p:cNvSpPr>
          <p:nvPr/>
        </p:nvSpPr>
        <p:spPr bwMode="auto">
          <a:xfrm>
            <a:off x="9872133" y="3387725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7770" name="Rectangle 10"/>
          <p:cNvSpPr>
            <a:spLocks noChangeArrowheads="1"/>
          </p:cNvSpPr>
          <p:nvPr/>
        </p:nvSpPr>
        <p:spPr bwMode="auto">
          <a:xfrm>
            <a:off x="8906933" y="4378325"/>
            <a:ext cx="13716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7771" name="Oval 11"/>
          <p:cNvSpPr>
            <a:spLocks noChangeArrowheads="1"/>
          </p:cNvSpPr>
          <p:nvPr/>
        </p:nvSpPr>
        <p:spPr bwMode="auto">
          <a:xfrm>
            <a:off x="9059333" y="4606925"/>
            <a:ext cx="152400" cy="114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7772" name="Rectangle 12"/>
          <p:cNvSpPr>
            <a:spLocks noChangeArrowheads="1"/>
          </p:cNvSpPr>
          <p:nvPr/>
        </p:nvSpPr>
        <p:spPr bwMode="auto">
          <a:xfrm>
            <a:off x="9008533" y="4835525"/>
            <a:ext cx="1066800" cy="11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/>
              <a:t>Antibody</a:t>
            </a:r>
          </a:p>
        </p:txBody>
      </p:sp>
      <p:sp>
        <p:nvSpPr>
          <p:cNvPr id="117773" name="Line 13"/>
          <p:cNvSpPr>
            <a:spLocks noChangeShapeType="1"/>
          </p:cNvSpPr>
          <p:nvPr/>
        </p:nvSpPr>
        <p:spPr bwMode="auto">
          <a:xfrm>
            <a:off x="9668933" y="4606925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7774" name="Line 14"/>
          <p:cNvSpPr>
            <a:spLocks noChangeShapeType="1"/>
          </p:cNvSpPr>
          <p:nvPr/>
        </p:nvSpPr>
        <p:spPr bwMode="auto">
          <a:xfrm>
            <a:off x="9973733" y="4606925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43375" name="Text Box 15"/>
          <p:cNvSpPr txBox="1">
            <a:spLocks noChangeArrowheads="1"/>
          </p:cNvSpPr>
          <p:nvPr/>
        </p:nvSpPr>
        <p:spPr bwMode="auto">
          <a:xfrm>
            <a:off x="880533" y="5292725"/>
            <a:ext cx="6957354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c. (+) rxn - Pptn arcs formed		      (-)			 (+)</a:t>
            </a:r>
          </a:p>
        </p:txBody>
      </p:sp>
      <p:sp>
        <p:nvSpPr>
          <p:cNvPr id="117776" name="Text Box 16"/>
          <p:cNvSpPr txBox="1">
            <a:spLocks noChangeArrowheads="1"/>
          </p:cNvSpPr>
          <p:nvPr/>
        </p:nvSpPr>
        <p:spPr bwMode="auto">
          <a:xfrm>
            <a:off x="9596967" y="5867400"/>
            <a:ext cx="184731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7777" name="Rectangle 17"/>
          <p:cNvSpPr>
            <a:spLocks noChangeArrowheads="1"/>
          </p:cNvSpPr>
          <p:nvPr/>
        </p:nvSpPr>
        <p:spPr bwMode="auto">
          <a:xfrm>
            <a:off x="8906933" y="5521325"/>
            <a:ext cx="13716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7778" name="Oval 18"/>
          <p:cNvSpPr>
            <a:spLocks noChangeArrowheads="1"/>
          </p:cNvSpPr>
          <p:nvPr/>
        </p:nvSpPr>
        <p:spPr bwMode="auto">
          <a:xfrm>
            <a:off x="9059333" y="5749925"/>
            <a:ext cx="152400" cy="114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7779" name="Line 19"/>
          <p:cNvSpPr>
            <a:spLocks noChangeShapeType="1"/>
          </p:cNvSpPr>
          <p:nvPr/>
        </p:nvSpPr>
        <p:spPr bwMode="auto">
          <a:xfrm>
            <a:off x="9668933" y="5749925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7780" name="Line 20"/>
          <p:cNvSpPr>
            <a:spLocks noChangeShapeType="1"/>
          </p:cNvSpPr>
          <p:nvPr/>
        </p:nvSpPr>
        <p:spPr bwMode="auto">
          <a:xfrm>
            <a:off x="9973733" y="5749925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7781" name="Rectangle 21"/>
          <p:cNvSpPr>
            <a:spLocks noChangeArrowheads="1"/>
          </p:cNvSpPr>
          <p:nvPr/>
        </p:nvSpPr>
        <p:spPr bwMode="auto">
          <a:xfrm>
            <a:off x="9059333" y="5978525"/>
            <a:ext cx="1066800" cy="11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7782" name="Freeform 22"/>
          <p:cNvSpPr>
            <a:spLocks/>
          </p:cNvSpPr>
          <p:nvPr/>
        </p:nvSpPr>
        <p:spPr bwMode="auto">
          <a:xfrm>
            <a:off x="9544051" y="5829300"/>
            <a:ext cx="304800" cy="82550"/>
          </a:xfrm>
          <a:custGeom>
            <a:avLst/>
            <a:gdLst>
              <a:gd name="T0" fmla="*/ 0 w 360"/>
              <a:gd name="T1" fmla="*/ 2147483647 h 129"/>
              <a:gd name="T2" fmla="*/ 2147483647 w 360"/>
              <a:gd name="T3" fmla="*/ 2147483647 h 129"/>
              <a:gd name="T4" fmla="*/ 2147483647 w 360"/>
              <a:gd name="T5" fmla="*/ 2147483647 h 129"/>
              <a:gd name="T6" fmla="*/ 2147483647 w 360"/>
              <a:gd name="T7" fmla="*/ 2147483647 h 129"/>
              <a:gd name="T8" fmla="*/ 0 60000 65536"/>
              <a:gd name="T9" fmla="*/ 0 60000 65536"/>
              <a:gd name="T10" fmla="*/ 0 60000 65536"/>
              <a:gd name="T11" fmla="*/ 0 60000 65536"/>
              <a:gd name="T12" fmla="*/ 0 w 360"/>
              <a:gd name="T13" fmla="*/ 0 h 129"/>
              <a:gd name="T14" fmla="*/ 360 w 360"/>
              <a:gd name="T15" fmla="*/ 129 h 1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0" h="129">
                <a:moveTo>
                  <a:pt x="0" y="34"/>
                </a:moveTo>
                <a:cubicBezTo>
                  <a:pt x="141" y="128"/>
                  <a:pt x="83" y="129"/>
                  <a:pt x="240" y="94"/>
                </a:cubicBezTo>
                <a:cubicBezTo>
                  <a:pt x="261" y="89"/>
                  <a:pt x="280" y="81"/>
                  <a:pt x="300" y="74"/>
                </a:cubicBezTo>
                <a:cubicBezTo>
                  <a:pt x="325" y="0"/>
                  <a:pt x="301" y="5"/>
                  <a:pt x="360" y="3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7783" name="Freeform 23"/>
          <p:cNvSpPr>
            <a:spLocks/>
          </p:cNvSpPr>
          <p:nvPr/>
        </p:nvSpPr>
        <p:spPr bwMode="auto">
          <a:xfrm>
            <a:off x="9821333" y="5864225"/>
            <a:ext cx="304800" cy="82550"/>
          </a:xfrm>
          <a:custGeom>
            <a:avLst/>
            <a:gdLst>
              <a:gd name="T0" fmla="*/ 0 w 360"/>
              <a:gd name="T1" fmla="*/ 2147483647 h 129"/>
              <a:gd name="T2" fmla="*/ 2147483647 w 360"/>
              <a:gd name="T3" fmla="*/ 2147483647 h 129"/>
              <a:gd name="T4" fmla="*/ 2147483647 w 360"/>
              <a:gd name="T5" fmla="*/ 2147483647 h 129"/>
              <a:gd name="T6" fmla="*/ 2147483647 w 360"/>
              <a:gd name="T7" fmla="*/ 2147483647 h 129"/>
              <a:gd name="T8" fmla="*/ 0 60000 65536"/>
              <a:gd name="T9" fmla="*/ 0 60000 65536"/>
              <a:gd name="T10" fmla="*/ 0 60000 65536"/>
              <a:gd name="T11" fmla="*/ 0 60000 65536"/>
              <a:gd name="T12" fmla="*/ 0 w 360"/>
              <a:gd name="T13" fmla="*/ 0 h 129"/>
              <a:gd name="T14" fmla="*/ 360 w 360"/>
              <a:gd name="T15" fmla="*/ 129 h 1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0" h="129">
                <a:moveTo>
                  <a:pt x="0" y="34"/>
                </a:moveTo>
                <a:cubicBezTo>
                  <a:pt x="141" y="128"/>
                  <a:pt x="83" y="129"/>
                  <a:pt x="240" y="94"/>
                </a:cubicBezTo>
                <a:cubicBezTo>
                  <a:pt x="261" y="89"/>
                  <a:pt x="280" y="81"/>
                  <a:pt x="300" y="74"/>
                </a:cubicBezTo>
                <a:cubicBezTo>
                  <a:pt x="325" y="0"/>
                  <a:pt x="301" y="5"/>
                  <a:pt x="360" y="3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3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3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3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3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43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43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8" descr="Immunoelectophoresis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4038600"/>
          </a:xfrm>
          <a:noFill/>
          <a:ln w="76200">
            <a:solidFill>
              <a:schemeClr val="accent1"/>
            </a:solidFill>
          </a:ln>
        </p:spPr>
      </p:pic>
      <p:pic>
        <p:nvPicPr>
          <p:cNvPr id="118787" name="Picture 5" descr="weakstrongimmunoelectrophoresi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667000"/>
            <a:ext cx="12192000" cy="4191000"/>
          </a:xfrm>
          <a:noFill/>
          <a:ln w="76200">
            <a:solidFill>
              <a:schemeClr val="accent1"/>
            </a:solidFill>
          </a:ln>
        </p:spPr>
      </p:pic>
      <p:sp>
        <p:nvSpPr>
          <p:cNvPr id="569355" name="Text Box 11"/>
          <p:cNvSpPr txBox="1">
            <a:spLocks noChangeArrowheads="1"/>
          </p:cNvSpPr>
          <p:nvPr/>
        </p:nvSpPr>
        <p:spPr bwMode="auto">
          <a:xfrm>
            <a:off x="609600" y="533400"/>
            <a:ext cx="9246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STEP 1. </a:t>
            </a:r>
          </a:p>
        </p:txBody>
      </p:sp>
      <p:sp>
        <p:nvSpPr>
          <p:cNvPr id="569356" name="Text Box 12"/>
          <p:cNvSpPr txBox="1">
            <a:spLocks noChangeArrowheads="1"/>
          </p:cNvSpPr>
          <p:nvPr/>
        </p:nvSpPr>
        <p:spPr bwMode="auto">
          <a:xfrm>
            <a:off x="609600" y="1981200"/>
            <a:ext cx="9246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STEP 2.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55" grpId="0"/>
      <p:bldP spid="5693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325" name="Picture 5" descr="IEP%20%22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599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8328" name="Text Box 8"/>
          <p:cNvSpPr txBox="1">
            <a:spLocks noChangeArrowheads="1"/>
          </p:cNvSpPr>
          <p:nvPr/>
        </p:nvSpPr>
        <p:spPr bwMode="auto">
          <a:xfrm>
            <a:off x="2620434" y="-19050"/>
            <a:ext cx="814916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IMMUNOELECTROPHORESIS </a:t>
            </a:r>
          </a:p>
          <a:p>
            <a:pPr algn="ctr"/>
            <a:r>
              <a:rPr lang="en-US" sz="2800" b="1"/>
              <a:t>VS. </a:t>
            </a:r>
          </a:p>
          <a:p>
            <a:pPr algn="ctr"/>
            <a:r>
              <a:rPr lang="en-US" sz="2800" b="1"/>
              <a:t>IMMUNOFIXATION</a:t>
            </a:r>
          </a:p>
        </p:txBody>
      </p:sp>
      <p:pic>
        <p:nvPicPr>
          <p:cNvPr id="568330" name="Picture 10" descr="imag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2800" y="1524000"/>
            <a:ext cx="6299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8332" name="Line 12"/>
          <p:cNvSpPr>
            <a:spLocks noChangeShapeType="1"/>
          </p:cNvSpPr>
          <p:nvPr/>
        </p:nvSpPr>
        <p:spPr bwMode="auto">
          <a:xfrm flipV="1">
            <a:off x="7213600" y="2286000"/>
            <a:ext cx="121920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8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8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8" grpId="0"/>
      <p:bldP spid="5683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0" y="381000"/>
            <a:ext cx="12496800" cy="190821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/>
              <a:t>   </a:t>
            </a:r>
            <a:r>
              <a:rPr lang="en-US" sz="3200" b="1"/>
              <a:t>6. Rocket Electrophoresis </a:t>
            </a:r>
          </a:p>
          <a:p>
            <a:pPr algn="ctr"/>
            <a:r>
              <a:rPr lang="en-US" sz="3200" b="1"/>
              <a:t>(LAURELL TECHNIQUE)</a:t>
            </a:r>
          </a:p>
          <a:p>
            <a:r>
              <a:rPr lang="en-US"/>
              <a:t>	-   antiserum is incorporated into the agar and the unknown antigen 	     is placed in the well and electrophoresed</a:t>
            </a:r>
          </a:p>
          <a:p>
            <a:r>
              <a:rPr lang="en-US"/>
              <a:t>	-   the total distance of Ag migration and precipitation is directly 	      	     proportional to Ag concentration.</a:t>
            </a:r>
          </a:p>
          <a:p>
            <a:r>
              <a:rPr lang="en-US"/>
              <a:t>        (-)				                                                 (+)</a:t>
            </a:r>
          </a:p>
        </p:txBody>
      </p:sp>
      <p:sp>
        <p:nvSpPr>
          <p:cNvPr id="120835" name="Text Box 10"/>
          <p:cNvSpPr txBox="1">
            <a:spLocks noChangeArrowheads="1"/>
          </p:cNvSpPr>
          <p:nvPr/>
        </p:nvSpPr>
        <p:spPr bwMode="auto">
          <a:xfrm>
            <a:off x="0" y="3733800"/>
            <a:ext cx="121920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b="1"/>
              <a:t>   </a:t>
            </a:r>
            <a:endParaRPr lang="en-US"/>
          </a:p>
        </p:txBody>
      </p:sp>
      <p:pic>
        <p:nvPicPr>
          <p:cNvPr id="144396" name="Picture 12" descr="29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971800"/>
            <a:ext cx="9347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4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44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44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44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101600" y="152401"/>
            <a:ext cx="10668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latin typeface="Verdana" pitchFamily="34" charset="0"/>
              </a:rPr>
              <a:t>  II. AGGLUTINATION     REACTIONS</a:t>
            </a:r>
          </a:p>
          <a:p>
            <a:pPr eaLnBrk="0" hangingPunct="0"/>
            <a:r>
              <a:rPr lang="en-US" sz="1800" b="1">
                <a:latin typeface="Verdana" pitchFamily="34" charset="0"/>
              </a:rPr>
              <a:t>	</a:t>
            </a:r>
            <a:r>
              <a:rPr lang="en-US" sz="2000" b="1">
                <a:latin typeface="Verdana" pitchFamily="34" charset="0"/>
              </a:rPr>
              <a:t>-   </a:t>
            </a:r>
            <a:r>
              <a:rPr lang="en-US" sz="2000">
                <a:latin typeface="Verdana" pitchFamily="34" charset="0"/>
              </a:rPr>
              <a:t>Ags involved are </a:t>
            </a:r>
            <a:r>
              <a:rPr lang="en-US" b="1">
                <a:latin typeface="Verdana" pitchFamily="34" charset="0"/>
              </a:rPr>
              <a:t>particulate antigens</a:t>
            </a:r>
            <a:r>
              <a:rPr lang="en-US">
                <a:latin typeface="Verdana" pitchFamily="34" charset="0"/>
              </a:rPr>
              <a:t>.</a:t>
            </a: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r>
              <a:rPr lang="en-US" sz="2000">
                <a:latin typeface="Verdana" pitchFamily="34" charset="0"/>
              </a:rPr>
              <a:t>     </a:t>
            </a:r>
            <a:r>
              <a:rPr lang="en-US" b="1">
                <a:latin typeface="Verdana" pitchFamily="34" charset="0"/>
              </a:rPr>
              <a:t>Types of Agglutination  Rxn</a:t>
            </a:r>
          </a:p>
          <a:p>
            <a:pPr eaLnBrk="0" hangingPunct="0"/>
            <a:endParaRPr lang="en-US" b="1">
              <a:latin typeface="Verdana" pitchFamily="34" charset="0"/>
            </a:endParaRPr>
          </a:p>
          <a:p>
            <a:pPr eaLnBrk="0" hangingPunct="0"/>
            <a:r>
              <a:rPr lang="en-US" sz="2000">
                <a:latin typeface="Verdana" pitchFamily="34" charset="0"/>
              </a:rPr>
              <a:t>   </a:t>
            </a:r>
            <a:r>
              <a:rPr lang="en-US" sz="2800" b="1">
                <a:latin typeface="Verdana" pitchFamily="34" charset="0"/>
              </a:rPr>
              <a:t>1.Direct Agglutination </a:t>
            </a:r>
            <a:r>
              <a:rPr lang="en-US" sz="2000" b="1">
                <a:latin typeface="Verdana" pitchFamily="34" charset="0"/>
              </a:rPr>
              <a:t>(e.g. Blood Typing)</a:t>
            </a:r>
          </a:p>
        </p:txBody>
      </p:sp>
      <p:pic>
        <p:nvPicPr>
          <p:cNvPr id="145433" name="Picture 25" descr="Coomb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276600"/>
            <a:ext cx="1076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20" name="Text Box 4"/>
          <p:cNvSpPr txBox="1">
            <a:spLocks noChangeArrowheads="1"/>
          </p:cNvSpPr>
          <p:nvPr/>
        </p:nvSpPr>
        <p:spPr bwMode="auto">
          <a:xfrm>
            <a:off x="0" y="304801"/>
            <a:ext cx="12192000" cy="2225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" charset="0"/>
              </a:rPr>
              <a:t>   </a:t>
            </a:r>
            <a:r>
              <a:rPr lang="en-US" sz="3200" b="1">
                <a:latin typeface="Arial" charset="0"/>
              </a:rPr>
              <a:t>2. Antiglobulin Technique (CoombsTest)/Indirect Agglutination</a:t>
            </a:r>
          </a:p>
          <a:p>
            <a:endParaRPr lang="en-US">
              <a:latin typeface="Arial" charset="0"/>
            </a:endParaRPr>
          </a:p>
          <a:p>
            <a:pPr>
              <a:buFontTx/>
              <a:buChar char="-"/>
            </a:pPr>
            <a:r>
              <a:rPr lang="en-US" sz="2600" b="1">
                <a:latin typeface="Arial" charset="0"/>
              </a:rPr>
              <a:t> anti-human IgG</a:t>
            </a:r>
            <a:r>
              <a:rPr lang="en-US" sz="2200">
                <a:latin typeface="Arial" charset="0"/>
              </a:rPr>
              <a:t> is added to bridge the gap between the cells</a:t>
            </a:r>
          </a:p>
          <a:p>
            <a:pPr>
              <a:buFontTx/>
              <a:buChar char="-"/>
            </a:pPr>
            <a:r>
              <a:rPr lang="en-US" sz="2200">
                <a:latin typeface="Arial" charset="0"/>
              </a:rPr>
              <a:t> to demonstrate </a:t>
            </a:r>
            <a:r>
              <a:rPr lang="en-US" sz="2600" b="1">
                <a:latin typeface="Arial" charset="0"/>
              </a:rPr>
              <a:t>incomplete antibodies</a:t>
            </a:r>
          </a:p>
        </p:txBody>
      </p:sp>
      <p:pic>
        <p:nvPicPr>
          <p:cNvPr id="572436" name="Picture 20" descr="Figure2sec11ch131_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14600"/>
            <a:ext cx="1219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2437" name="Line 21"/>
          <p:cNvSpPr>
            <a:spLocks noChangeShapeType="1"/>
          </p:cNvSpPr>
          <p:nvPr/>
        </p:nvSpPr>
        <p:spPr bwMode="auto">
          <a:xfrm>
            <a:off x="3454400" y="3352800"/>
            <a:ext cx="0" cy="38100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72438" name="Line 22"/>
          <p:cNvSpPr>
            <a:spLocks noChangeShapeType="1"/>
          </p:cNvSpPr>
          <p:nvPr/>
        </p:nvSpPr>
        <p:spPr bwMode="auto">
          <a:xfrm>
            <a:off x="3251200" y="3505200"/>
            <a:ext cx="406400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72441" name="Line 25"/>
          <p:cNvSpPr>
            <a:spLocks noChangeShapeType="1"/>
          </p:cNvSpPr>
          <p:nvPr/>
        </p:nvSpPr>
        <p:spPr bwMode="auto">
          <a:xfrm>
            <a:off x="7924800" y="3429000"/>
            <a:ext cx="711200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72442" name="Line 26"/>
          <p:cNvSpPr>
            <a:spLocks noChangeShapeType="1"/>
          </p:cNvSpPr>
          <p:nvPr/>
        </p:nvSpPr>
        <p:spPr bwMode="auto">
          <a:xfrm>
            <a:off x="4267200" y="5562600"/>
            <a:ext cx="1016000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7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7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7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72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7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20" grpId="0"/>
      <p:bldP spid="572437" grpId="0" animBg="1"/>
      <p:bldP spid="572438" grpId="0" animBg="1"/>
      <p:bldP spid="572441" grpId="0" animBg="1"/>
      <p:bldP spid="5724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0" y="762001"/>
            <a:ext cx="12192000" cy="150810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   </a:t>
            </a:r>
            <a:r>
              <a:rPr lang="en-US" sz="3600" b="1" dirty="0"/>
              <a:t>3.Passive Agglutination</a:t>
            </a:r>
          </a:p>
          <a:p>
            <a:r>
              <a:rPr lang="en-US" dirty="0"/>
              <a:t>	-   </a:t>
            </a:r>
            <a:r>
              <a:rPr lang="en-US" sz="2800" dirty="0"/>
              <a:t>A soluble Ag is artificially attached to a particulate carrier  (e.g. cells, latex, </a:t>
            </a:r>
            <a:r>
              <a:rPr lang="en-US" sz="2800" dirty="0" err="1"/>
              <a:t>bentonite</a:t>
            </a:r>
            <a:r>
              <a:rPr lang="en-US" sz="2800" dirty="0"/>
              <a:t>, </a:t>
            </a:r>
            <a:r>
              <a:rPr lang="en-US" sz="2800" dirty="0" err="1"/>
              <a:t>celloidin</a:t>
            </a:r>
            <a:r>
              <a:rPr lang="en-US" sz="2800" dirty="0"/>
              <a:t>, or charcoal </a:t>
            </a:r>
            <a:endParaRPr lang="en-US" dirty="0"/>
          </a:p>
        </p:txBody>
      </p:sp>
      <p:pic>
        <p:nvPicPr>
          <p:cNvPr id="146464" name="Picture 32" descr="02agglu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2286000"/>
            <a:ext cx="11480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6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4" name="Text Box 4"/>
          <p:cNvSpPr txBox="1">
            <a:spLocks noChangeArrowheads="1"/>
          </p:cNvSpPr>
          <p:nvPr/>
        </p:nvSpPr>
        <p:spPr bwMode="auto">
          <a:xfrm>
            <a:off x="0" y="-100592"/>
            <a:ext cx="12192000" cy="218521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600" dirty="0"/>
              <a:t>   </a:t>
            </a:r>
            <a:r>
              <a:rPr lang="en-US" sz="3600" b="1" dirty="0"/>
              <a:t>4. Reverse Passive </a:t>
            </a:r>
            <a:r>
              <a:rPr lang="en-US" sz="3600" b="1" dirty="0" err="1"/>
              <a:t>Aggln</a:t>
            </a:r>
            <a:endParaRPr lang="en-US" sz="3600" b="1" dirty="0"/>
          </a:p>
          <a:p>
            <a:endParaRPr lang="en-US" sz="3600" b="1" dirty="0"/>
          </a:p>
          <a:p>
            <a:r>
              <a:rPr lang="en-US" dirty="0"/>
              <a:t>	</a:t>
            </a:r>
            <a:r>
              <a:rPr lang="en-US" sz="3200" dirty="0"/>
              <a:t>-   when antibodies  are attached to particulate carriers </a:t>
            </a:r>
          </a:p>
          <a:p>
            <a:r>
              <a:rPr lang="en-US" sz="3200" dirty="0"/>
              <a:t>	-   Application: CRP, RF </a:t>
            </a:r>
            <a:r>
              <a:rPr lang="en-US" sz="3200" dirty="0" err="1"/>
              <a:t>determinaton</a:t>
            </a:r>
            <a:endParaRPr lang="en-US" sz="3200" dirty="0"/>
          </a:p>
        </p:txBody>
      </p:sp>
      <p:sp>
        <p:nvSpPr>
          <p:cNvPr id="573451" name="Text Box 11"/>
          <p:cNvSpPr txBox="1">
            <a:spLocks noChangeArrowheads="1"/>
          </p:cNvSpPr>
          <p:nvPr/>
        </p:nvSpPr>
        <p:spPr bwMode="auto">
          <a:xfrm>
            <a:off x="3556000" y="4387850"/>
            <a:ext cx="562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Verdana" pitchFamily="34" charset="0"/>
              </a:rPr>
              <a:t>+</a:t>
            </a:r>
            <a:endParaRPr lang="en-US" sz="1800">
              <a:latin typeface="Verdana" pitchFamily="34" charset="0"/>
            </a:endParaRPr>
          </a:p>
        </p:txBody>
      </p:sp>
      <p:sp>
        <p:nvSpPr>
          <p:cNvPr id="573455" name="Oval 15"/>
          <p:cNvSpPr>
            <a:spLocks noChangeArrowheads="1"/>
          </p:cNvSpPr>
          <p:nvPr/>
        </p:nvSpPr>
        <p:spPr bwMode="auto">
          <a:xfrm>
            <a:off x="1981200" y="4495800"/>
            <a:ext cx="914400" cy="609600"/>
          </a:xfrm>
          <a:prstGeom prst="ellipse">
            <a:avLst/>
          </a:prstGeom>
          <a:solidFill>
            <a:srgbClr val="FF99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800">
              <a:latin typeface="Verdana" pitchFamily="34" charset="0"/>
            </a:endParaRPr>
          </a:p>
        </p:txBody>
      </p:sp>
      <p:sp>
        <p:nvSpPr>
          <p:cNvPr id="573458" name="Freeform 18"/>
          <p:cNvSpPr>
            <a:spLocks/>
          </p:cNvSpPr>
          <p:nvPr/>
        </p:nvSpPr>
        <p:spPr bwMode="auto">
          <a:xfrm>
            <a:off x="1879600" y="4267200"/>
            <a:ext cx="406400" cy="228600"/>
          </a:xfrm>
          <a:custGeom>
            <a:avLst/>
            <a:gdLst>
              <a:gd name="T0" fmla="*/ 0 w 192"/>
              <a:gd name="T1" fmla="*/ 2147483647 h 144"/>
              <a:gd name="T2" fmla="*/ 2147483647 w 192"/>
              <a:gd name="T3" fmla="*/ 2147483647 h 144"/>
              <a:gd name="T4" fmla="*/ 2147483647 w 192"/>
              <a:gd name="T5" fmla="*/ 0 h 144"/>
              <a:gd name="T6" fmla="*/ 0 60000 65536"/>
              <a:gd name="T7" fmla="*/ 0 60000 65536"/>
              <a:gd name="T8" fmla="*/ 0 60000 65536"/>
              <a:gd name="T9" fmla="*/ 0 w 192"/>
              <a:gd name="T10" fmla="*/ 0 h 144"/>
              <a:gd name="T11" fmla="*/ 192 w 19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44">
                <a:moveTo>
                  <a:pt x="0" y="96"/>
                </a:moveTo>
                <a:lnTo>
                  <a:pt x="144" y="144"/>
                </a:lnTo>
                <a:lnTo>
                  <a:pt x="192" y="0"/>
                </a:lnTo>
              </a:path>
            </a:pathLst>
          </a:custGeom>
          <a:noFill/>
          <a:ln w="76200">
            <a:solidFill>
              <a:srgbClr val="FF99CC"/>
            </a:solidFill>
            <a:round/>
            <a:headEnd/>
            <a:tailEnd/>
          </a:ln>
        </p:spPr>
        <p:txBody>
          <a:bodyPr wrap="none"/>
          <a:lstStyle/>
          <a:p>
            <a:endParaRPr lang="en-IN"/>
          </a:p>
        </p:txBody>
      </p:sp>
      <p:sp>
        <p:nvSpPr>
          <p:cNvPr id="573459" name="Freeform 19"/>
          <p:cNvSpPr>
            <a:spLocks/>
          </p:cNvSpPr>
          <p:nvPr/>
        </p:nvSpPr>
        <p:spPr bwMode="auto">
          <a:xfrm rot="-5400000">
            <a:off x="1727200" y="4838700"/>
            <a:ext cx="304800" cy="304800"/>
          </a:xfrm>
          <a:custGeom>
            <a:avLst/>
            <a:gdLst>
              <a:gd name="T0" fmla="*/ 0 w 192"/>
              <a:gd name="T1" fmla="*/ 2147483647 h 144"/>
              <a:gd name="T2" fmla="*/ 2147483647 w 192"/>
              <a:gd name="T3" fmla="*/ 2147483647 h 144"/>
              <a:gd name="T4" fmla="*/ 2147483647 w 192"/>
              <a:gd name="T5" fmla="*/ 0 h 144"/>
              <a:gd name="T6" fmla="*/ 0 60000 65536"/>
              <a:gd name="T7" fmla="*/ 0 60000 65536"/>
              <a:gd name="T8" fmla="*/ 0 60000 65536"/>
              <a:gd name="T9" fmla="*/ 0 w 192"/>
              <a:gd name="T10" fmla="*/ 0 h 144"/>
              <a:gd name="T11" fmla="*/ 192 w 19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44">
                <a:moveTo>
                  <a:pt x="0" y="96"/>
                </a:moveTo>
                <a:lnTo>
                  <a:pt x="144" y="144"/>
                </a:lnTo>
                <a:lnTo>
                  <a:pt x="192" y="0"/>
                </a:lnTo>
              </a:path>
            </a:pathLst>
          </a:custGeom>
          <a:noFill/>
          <a:ln w="76200">
            <a:solidFill>
              <a:srgbClr val="FF99CC"/>
            </a:solidFill>
            <a:round/>
            <a:headEnd/>
            <a:tailEnd/>
          </a:ln>
        </p:spPr>
        <p:txBody>
          <a:bodyPr wrap="none"/>
          <a:lstStyle/>
          <a:p>
            <a:endParaRPr lang="en-IN"/>
          </a:p>
        </p:txBody>
      </p:sp>
      <p:sp>
        <p:nvSpPr>
          <p:cNvPr id="573460" name="Freeform 20"/>
          <p:cNvSpPr>
            <a:spLocks/>
          </p:cNvSpPr>
          <p:nvPr/>
        </p:nvSpPr>
        <p:spPr bwMode="auto">
          <a:xfrm rot="5400000">
            <a:off x="2844800" y="4457700"/>
            <a:ext cx="304800" cy="304800"/>
          </a:xfrm>
          <a:custGeom>
            <a:avLst/>
            <a:gdLst>
              <a:gd name="T0" fmla="*/ 0 w 192"/>
              <a:gd name="T1" fmla="*/ 2147483647 h 144"/>
              <a:gd name="T2" fmla="*/ 2147483647 w 192"/>
              <a:gd name="T3" fmla="*/ 2147483647 h 144"/>
              <a:gd name="T4" fmla="*/ 2147483647 w 192"/>
              <a:gd name="T5" fmla="*/ 0 h 144"/>
              <a:gd name="T6" fmla="*/ 0 60000 65536"/>
              <a:gd name="T7" fmla="*/ 0 60000 65536"/>
              <a:gd name="T8" fmla="*/ 0 60000 65536"/>
              <a:gd name="T9" fmla="*/ 0 w 192"/>
              <a:gd name="T10" fmla="*/ 0 h 144"/>
              <a:gd name="T11" fmla="*/ 192 w 19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44">
                <a:moveTo>
                  <a:pt x="0" y="96"/>
                </a:moveTo>
                <a:lnTo>
                  <a:pt x="144" y="144"/>
                </a:lnTo>
                <a:lnTo>
                  <a:pt x="192" y="0"/>
                </a:lnTo>
              </a:path>
            </a:pathLst>
          </a:custGeom>
          <a:noFill/>
          <a:ln w="76200">
            <a:solidFill>
              <a:srgbClr val="FF99CC"/>
            </a:solidFill>
            <a:round/>
            <a:headEnd/>
            <a:tailEnd/>
          </a:ln>
        </p:spPr>
        <p:txBody>
          <a:bodyPr wrap="none"/>
          <a:lstStyle/>
          <a:p>
            <a:endParaRPr lang="en-IN"/>
          </a:p>
        </p:txBody>
      </p:sp>
      <p:sp>
        <p:nvSpPr>
          <p:cNvPr id="573461" name="Freeform 21"/>
          <p:cNvSpPr>
            <a:spLocks/>
          </p:cNvSpPr>
          <p:nvPr/>
        </p:nvSpPr>
        <p:spPr bwMode="auto">
          <a:xfrm rot="10800000">
            <a:off x="2489200" y="5105400"/>
            <a:ext cx="406400" cy="228600"/>
          </a:xfrm>
          <a:custGeom>
            <a:avLst/>
            <a:gdLst>
              <a:gd name="T0" fmla="*/ 0 w 192"/>
              <a:gd name="T1" fmla="*/ 2147483647 h 144"/>
              <a:gd name="T2" fmla="*/ 2147483647 w 192"/>
              <a:gd name="T3" fmla="*/ 2147483647 h 144"/>
              <a:gd name="T4" fmla="*/ 2147483647 w 192"/>
              <a:gd name="T5" fmla="*/ 0 h 144"/>
              <a:gd name="T6" fmla="*/ 0 60000 65536"/>
              <a:gd name="T7" fmla="*/ 0 60000 65536"/>
              <a:gd name="T8" fmla="*/ 0 60000 65536"/>
              <a:gd name="T9" fmla="*/ 0 w 192"/>
              <a:gd name="T10" fmla="*/ 0 h 144"/>
              <a:gd name="T11" fmla="*/ 192 w 19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44">
                <a:moveTo>
                  <a:pt x="0" y="96"/>
                </a:moveTo>
                <a:lnTo>
                  <a:pt x="144" y="144"/>
                </a:lnTo>
                <a:lnTo>
                  <a:pt x="192" y="0"/>
                </a:lnTo>
              </a:path>
            </a:pathLst>
          </a:custGeom>
          <a:noFill/>
          <a:ln w="76200">
            <a:solidFill>
              <a:srgbClr val="FF99CC"/>
            </a:solidFill>
            <a:round/>
            <a:headEnd/>
            <a:tailEnd/>
          </a:ln>
        </p:spPr>
        <p:txBody>
          <a:bodyPr wrap="none"/>
          <a:lstStyle/>
          <a:p>
            <a:endParaRPr lang="en-IN"/>
          </a:p>
        </p:txBody>
      </p:sp>
      <p:sp>
        <p:nvSpPr>
          <p:cNvPr id="573462" name="Oval 22"/>
          <p:cNvSpPr>
            <a:spLocks noChangeArrowheads="1"/>
          </p:cNvSpPr>
          <p:nvPr/>
        </p:nvSpPr>
        <p:spPr bwMode="auto">
          <a:xfrm>
            <a:off x="8585200" y="4495800"/>
            <a:ext cx="914400" cy="609600"/>
          </a:xfrm>
          <a:prstGeom prst="ellipse">
            <a:avLst/>
          </a:prstGeom>
          <a:solidFill>
            <a:srgbClr val="FF99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800">
              <a:latin typeface="Verdana" pitchFamily="34" charset="0"/>
            </a:endParaRPr>
          </a:p>
        </p:txBody>
      </p:sp>
      <p:sp>
        <p:nvSpPr>
          <p:cNvPr id="573463" name="Freeform 23"/>
          <p:cNvSpPr>
            <a:spLocks/>
          </p:cNvSpPr>
          <p:nvPr/>
        </p:nvSpPr>
        <p:spPr bwMode="auto">
          <a:xfrm>
            <a:off x="8483600" y="4267200"/>
            <a:ext cx="406400" cy="228600"/>
          </a:xfrm>
          <a:custGeom>
            <a:avLst/>
            <a:gdLst>
              <a:gd name="T0" fmla="*/ 0 w 192"/>
              <a:gd name="T1" fmla="*/ 2147483647 h 144"/>
              <a:gd name="T2" fmla="*/ 2147483647 w 192"/>
              <a:gd name="T3" fmla="*/ 2147483647 h 144"/>
              <a:gd name="T4" fmla="*/ 2147483647 w 192"/>
              <a:gd name="T5" fmla="*/ 0 h 144"/>
              <a:gd name="T6" fmla="*/ 0 60000 65536"/>
              <a:gd name="T7" fmla="*/ 0 60000 65536"/>
              <a:gd name="T8" fmla="*/ 0 60000 65536"/>
              <a:gd name="T9" fmla="*/ 0 w 192"/>
              <a:gd name="T10" fmla="*/ 0 h 144"/>
              <a:gd name="T11" fmla="*/ 192 w 19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44">
                <a:moveTo>
                  <a:pt x="0" y="96"/>
                </a:moveTo>
                <a:lnTo>
                  <a:pt x="144" y="144"/>
                </a:lnTo>
                <a:lnTo>
                  <a:pt x="192" y="0"/>
                </a:lnTo>
              </a:path>
            </a:pathLst>
          </a:custGeom>
          <a:noFill/>
          <a:ln w="76200">
            <a:solidFill>
              <a:srgbClr val="FF99CC"/>
            </a:solidFill>
            <a:round/>
            <a:headEnd/>
            <a:tailEnd/>
          </a:ln>
        </p:spPr>
        <p:txBody>
          <a:bodyPr wrap="none"/>
          <a:lstStyle/>
          <a:p>
            <a:endParaRPr lang="en-IN"/>
          </a:p>
        </p:txBody>
      </p:sp>
      <p:sp>
        <p:nvSpPr>
          <p:cNvPr id="573464" name="Freeform 24"/>
          <p:cNvSpPr>
            <a:spLocks/>
          </p:cNvSpPr>
          <p:nvPr/>
        </p:nvSpPr>
        <p:spPr bwMode="auto">
          <a:xfrm rot="-5400000">
            <a:off x="8331200" y="4838700"/>
            <a:ext cx="304800" cy="304800"/>
          </a:xfrm>
          <a:custGeom>
            <a:avLst/>
            <a:gdLst>
              <a:gd name="T0" fmla="*/ 0 w 192"/>
              <a:gd name="T1" fmla="*/ 2147483647 h 144"/>
              <a:gd name="T2" fmla="*/ 2147483647 w 192"/>
              <a:gd name="T3" fmla="*/ 2147483647 h 144"/>
              <a:gd name="T4" fmla="*/ 2147483647 w 192"/>
              <a:gd name="T5" fmla="*/ 0 h 144"/>
              <a:gd name="T6" fmla="*/ 0 60000 65536"/>
              <a:gd name="T7" fmla="*/ 0 60000 65536"/>
              <a:gd name="T8" fmla="*/ 0 60000 65536"/>
              <a:gd name="T9" fmla="*/ 0 w 192"/>
              <a:gd name="T10" fmla="*/ 0 h 144"/>
              <a:gd name="T11" fmla="*/ 192 w 19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44">
                <a:moveTo>
                  <a:pt x="0" y="96"/>
                </a:moveTo>
                <a:lnTo>
                  <a:pt x="144" y="144"/>
                </a:lnTo>
                <a:lnTo>
                  <a:pt x="192" y="0"/>
                </a:lnTo>
              </a:path>
            </a:pathLst>
          </a:custGeom>
          <a:noFill/>
          <a:ln w="76200">
            <a:solidFill>
              <a:srgbClr val="FF99CC"/>
            </a:solidFill>
            <a:round/>
            <a:headEnd/>
            <a:tailEnd/>
          </a:ln>
        </p:spPr>
        <p:txBody>
          <a:bodyPr wrap="none"/>
          <a:lstStyle/>
          <a:p>
            <a:endParaRPr lang="en-IN"/>
          </a:p>
        </p:txBody>
      </p:sp>
      <p:sp>
        <p:nvSpPr>
          <p:cNvPr id="573465" name="Freeform 25"/>
          <p:cNvSpPr>
            <a:spLocks/>
          </p:cNvSpPr>
          <p:nvPr/>
        </p:nvSpPr>
        <p:spPr bwMode="auto">
          <a:xfrm rot="5400000">
            <a:off x="9448800" y="4457700"/>
            <a:ext cx="304800" cy="304800"/>
          </a:xfrm>
          <a:custGeom>
            <a:avLst/>
            <a:gdLst>
              <a:gd name="T0" fmla="*/ 0 w 192"/>
              <a:gd name="T1" fmla="*/ 2147483647 h 144"/>
              <a:gd name="T2" fmla="*/ 2147483647 w 192"/>
              <a:gd name="T3" fmla="*/ 2147483647 h 144"/>
              <a:gd name="T4" fmla="*/ 2147483647 w 192"/>
              <a:gd name="T5" fmla="*/ 0 h 144"/>
              <a:gd name="T6" fmla="*/ 0 60000 65536"/>
              <a:gd name="T7" fmla="*/ 0 60000 65536"/>
              <a:gd name="T8" fmla="*/ 0 60000 65536"/>
              <a:gd name="T9" fmla="*/ 0 w 192"/>
              <a:gd name="T10" fmla="*/ 0 h 144"/>
              <a:gd name="T11" fmla="*/ 192 w 19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44">
                <a:moveTo>
                  <a:pt x="0" y="96"/>
                </a:moveTo>
                <a:lnTo>
                  <a:pt x="144" y="144"/>
                </a:lnTo>
                <a:lnTo>
                  <a:pt x="192" y="0"/>
                </a:lnTo>
              </a:path>
            </a:pathLst>
          </a:custGeom>
          <a:noFill/>
          <a:ln w="76200">
            <a:solidFill>
              <a:srgbClr val="FF99CC"/>
            </a:solidFill>
            <a:round/>
            <a:headEnd/>
            <a:tailEnd/>
          </a:ln>
        </p:spPr>
        <p:txBody>
          <a:bodyPr wrap="none"/>
          <a:lstStyle/>
          <a:p>
            <a:endParaRPr lang="en-IN"/>
          </a:p>
        </p:txBody>
      </p:sp>
      <p:sp>
        <p:nvSpPr>
          <p:cNvPr id="573466" name="Freeform 26"/>
          <p:cNvSpPr>
            <a:spLocks/>
          </p:cNvSpPr>
          <p:nvPr/>
        </p:nvSpPr>
        <p:spPr bwMode="auto">
          <a:xfrm rot="10800000">
            <a:off x="9093200" y="5105400"/>
            <a:ext cx="406400" cy="228600"/>
          </a:xfrm>
          <a:custGeom>
            <a:avLst/>
            <a:gdLst>
              <a:gd name="T0" fmla="*/ 0 w 192"/>
              <a:gd name="T1" fmla="*/ 2147483647 h 144"/>
              <a:gd name="T2" fmla="*/ 2147483647 w 192"/>
              <a:gd name="T3" fmla="*/ 2147483647 h 144"/>
              <a:gd name="T4" fmla="*/ 2147483647 w 192"/>
              <a:gd name="T5" fmla="*/ 0 h 144"/>
              <a:gd name="T6" fmla="*/ 0 60000 65536"/>
              <a:gd name="T7" fmla="*/ 0 60000 65536"/>
              <a:gd name="T8" fmla="*/ 0 60000 65536"/>
              <a:gd name="T9" fmla="*/ 0 w 192"/>
              <a:gd name="T10" fmla="*/ 0 h 144"/>
              <a:gd name="T11" fmla="*/ 192 w 19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44">
                <a:moveTo>
                  <a:pt x="0" y="96"/>
                </a:moveTo>
                <a:lnTo>
                  <a:pt x="144" y="144"/>
                </a:lnTo>
                <a:lnTo>
                  <a:pt x="192" y="0"/>
                </a:lnTo>
              </a:path>
            </a:pathLst>
          </a:custGeom>
          <a:noFill/>
          <a:ln w="76200">
            <a:solidFill>
              <a:srgbClr val="FF99CC"/>
            </a:solidFill>
            <a:round/>
            <a:headEnd/>
            <a:tailEnd/>
          </a:ln>
        </p:spPr>
        <p:txBody>
          <a:bodyPr wrap="none"/>
          <a:lstStyle/>
          <a:p>
            <a:endParaRPr lang="en-IN"/>
          </a:p>
        </p:txBody>
      </p:sp>
      <p:sp>
        <p:nvSpPr>
          <p:cNvPr id="573467" name="Line 27"/>
          <p:cNvSpPr>
            <a:spLocks noChangeShapeType="1"/>
          </p:cNvSpPr>
          <p:nvPr/>
        </p:nvSpPr>
        <p:spPr bwMode="auto">
          <a:xfrm>
            <a:off x="6807200" y="4876800"/>
            <a:ext cx="111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IN"/>
          </a:p>
        </p:txBody>
      </p:sp>
      <p:sp>
        <p:nvSpPr>
          <p:cNvPr id="573468" name="AutoShape 28"/>
          <p:cNvSpPr>
            <a:spLocks noChangeArrowheads="1"/>
          </p:cNvSpPr>
          <p:nvPr/>
        </p:nvSpPr>
        <p:spPr bwMode="auto">
          <a:xfrm rot="3660000">
            <a:off x="8293100" y="4838700"/>
            <a:ext cx="381000" cy="3048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73469" name="AutoShape 29"/>
          <p:cNvSpPr>
            <a:spLocks noChangeArrowheads="1"/>
          </p:cNvSpPr>
          <p:nvPr/>
        </p:nvSpPr>
        <p:spPr bwMode="auto">
          <a:xfrm rot="-7140000">
            <a:off x="9410700" y="4457700"/>
            <a:ext cx="381000" cy="3048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73470" name="AutoShape 30"/>
          <p:cNvSpPr>
            <a:spLocks noChangeArrowheads="1"/>
          </p:cNvSpPr>
          <p:nvPr/>
        </p:nvSpPr>
        <p:spPr bwMode="auto">
          <a:xfrm rot="9060000">
            <a:off x="8432800" y="4267200"/>
            <a:ext cx="508000" cy="2286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73471" name="AutoShape 31"/>
          <p:cNvSpPr>
            <a:spLocks noChangeArrowheads="1"/>
          </p:cNvSpPr>
          <p:nvPr/>
        </p:nvSpPr>
        <p:spPr bwMode="auto">
          <a:xfrm rot="-1440000">
            <a:off x="9042400" y="5105400"/>
            <a:ext cx="508000" cy="2286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73472" name="AutoShape 32"/>
          <p:cNvSpPr>
            <a:spLocks noChangeArrowheads="1"/>
          </p:cNvSpPr>
          <p:nvPr/>
        </p:nvSpPr>
        <p:spPr bwMode="auto">
          <a:xfrm>
            <a:off x="5181600" y="4724400"/>
            <a:ext cx="203200" cy="2286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73473" name="AutoShape 33"/>
          <p:cNvSpPr>
            <a:spLocks noChangeArrowheads="1"/>
          </p:cNvSpPr>
          <p:nvPr/>
        </p:nvSpPr>
        <p:spPr bwMode="auto">
          <a:xfrm>
            <a:off x="6197600" y="4724400"/>
            <a:ext cx="203200" cy="2286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73474" name="AutoShape 34"/>
          <p:cNvSpPr>
            <a:spLocks noChangeArrowheads="1"/>
          </p:cNvSpPr>
          <p:nvPr/>
        </p:nvSpPr>
        <p:spPr bwMode="auto">
          <a:xfrm>
            <a:off x="5892800" y="4648200"/>
            <a:ext cx="203200" cy="2286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73475" name="AutoShape 35"/>
          <p:cNvSpPr>
            <a:spLocks noChangeArrowheads="1"/>
          </p:cNvSpPr>
          <p:nvPr/>
        </p:nvSpPr>
        <p:spPr bwMode="auto">
          <a:xfrm>
            <a:off x="5486400" y="4648200"/>
            <a:ext cx="203200" cy="2286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73476" name="AutoShape 36"/>
          <p:cNvSpPr>
            <a:spLocks noChangeArrowheads="1"/>
          </p:cNvSpPr>
          <p:nvPr/>
        </p:nvSpPr>
        <p:spPr bwMode="auto">
          <a:xfrm>
            <a:off x="5689600" y="4800600"/>
            <a:ext cx="203200" cy="2286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73477" name="Oval 37"/>
          <p:cNvSpPr>
            <a:spLocks noChangeArrowheads="1"/>
          </p:cNvSpPr>
          <p:nvPr/>
        </p:nvSpPr>
        <p:spPr bwMode="auto">
          <a:xfrm>
            <a:off x="9601200" y="3733800"/>
            <a:ext cx="914400" cy="609600"/>
          </a:xfrm>
          <a:prstGeom prst="ellipse">
            <a:avLst/>
          </a:prstGeom>
          <a:solidFill>
            <a:srgbClr val="FF99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800">
              <a:latin typeface="Verdana" pitchFamily="34" charset="0"/>
            </a:endParaRPr>
          </a:p>
        </p:txBody>
      </p:sp>
      <p:sp>
        <p:nvSpPr>
          <p:cNvPr id="573478" name="Freeform 38"/>
          <p:cNvSpPr>
            <a:spLocks/>
          </p:cNvSpPr>
          <p:nvPr/>
        </p:nvSpPr>
        <p:spPr bwMode="auto">
          <a:xfrm>
            <a:off x="9499600" y="3505200"/>
            <a:ext cx="406400" cy="228600"/>
          </a:xfrm>
          <a:custGeom>
            <a:avLst/>
            <a:gdLst>
              <a:gd name="T0" fmla="*/ 0 w 192"/>
              <a:gd name="T1" fmla="*/ 2147483647 h 144"/>
              <a:gd name="T2" fmla="*/ 2147483647 w 192"/>
              <a:gd name="T3" fmla="*/ 2147483647 h 144"/>
              <a:gd name="T4" fmla="*/ 2147483647 w 192"/>
              <a:gd name="T5" fmla="*/ 0 h 144"/>
              <a:gd name="T6" fmla="*/ 0 60000 65536"/>
              <a:gd name="T7" fmla="*/ 0 60000 65536"/>
              <a:gd name="T8" fmla="*/ 0 60000 65536"/>
              <a:gd name="T9" fmla="*/ 0 w 192"/>
              <a:gd name="T10" fmla="*/ 0 h 144"/>
              <a:gd name="T11" fmla="*/ 192 w 19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44">
                <a:moveTo>
                  <a:pt x="0" y="96"/>
                </a:moveTo>
                <a:lnTo>
                  <a:pt x="144" y="144"/>
                </a:lnTo>
                <a:lnTo>
                  <a:pt x="192" y="0"/>
                </a:lnTo>
              </a:path>
            </a:pathLst>
          </a:custGeom>
          <a:noFill/>
          <a:ln w="76200">
            <a:solidFill>
              <a:srgbClr val="FF99CC"/>
            </a:solidFill>
            <a:round/>
            <a:headEnd/>
            <a:tailEnd/>
          </a:ln>
        </p:spPr>
        <p:txBody>
          <a:bodyPr wrap="none"/>
          <a:lstStyle/>
          <a:p>
            <a:endParaRPr lang="en-IN"/>
          </a:p>
        </p:txBody>
      </p:sp>
      <p:sp>
        <p:nvSpPr>
          <p:cNvPr id="573479" name="Freeform 39"/>
          <p:cNvSpPr>
            <a:spLocks/>
          </p:cNvSpPr>
          <p:nvPr/>
        </p:nvSpPr>
        <p:spPr bwMode="auto">
          <a:xfrm rot="-5400000">
            <a:off x="9347200" y="4076700"/>
            <a:ext cx="304800" cy="304800"/>
          </a:xfrm>
          <a:custGeom>
            <a:avLst/>
            <a:gdLst>
              <a:gd name="T0" fmla="*/ 0 w 192"/>
              <a:gd name="T1" fmla="*/ 2147483647 h 144"/>
              <a:gd name="T2" fmla="*/ 2147483647 w 192"/>
              <a:gd name="T3" fmla="*/ 2147483647 h 144"/>
              <a:gd name="T4" fmla="*/ 2147483647 w 192"/>
              <a:gd name="T5" fmla="*/ 0 h 144"/>
              <a:gd name="T6" fmla="*/ 0 60000 65536"/>
              <a:gd name="T7" fmla="*/ 0 60000 65536"/>
              <a:gd name="T8" fmla="*/ 0 60000 65536"/>
              <a:gd name="T9" fmla="*/ 0 w 192"/>
              <a:gd name="T10" fmla="*/ 0 h 144"/>
              <a:gd name="T11" fmla="*/ 192 w 19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44">
                <a:moveTo>
                  <a:pt x="0" y="96"/>
                </a:moveTo>
                <a:lnTo>
                  <a:pt x="144" y="144"/>
                </a:lnTo>
                <a:lnTo>
                  <a:pt x="192" y="0"/>
                </a:lnTo>
              </a:path>
            </a:pathLst>
          </a:custGeom>
          <a:noFill/>
          <a:ln w="76200">
            <a:solidFill>
              <a:srgbClr val="FF99CC"/>
            </a:solidFill>
            <a:round/>
            <a:headEnd/>
            <a:tailEnd/>
          </a:ln>
        </p:spPr>
        <p:txBody>
          <a:bodyPr wrap="none"/>
          <a:lstStyle/>
          <a:p>
            <a:endParaRPr lang="en-IN"/>
          </a:p>
        </p:txBody>
      </p:sp>
      <p:sp>
        <p:nvSpPr>
          <p:cNvPr id="573480" name="Freeform 40"/>
          <p:cNvSpPr>
            <a:spLocks/>
          </p:cNvSpPr>
          <p:nvPr/>
        </p:nvSpPr>
        <p:spPr bwMode="auto">
          <a:xfrm rot="5400000">
            <a:off x="10464800" y="3695700"/>
            <a:ext cx="304800" cy="304800"/>
          </a:xfrm>
          <a:custGeom>
            <a:avLst/>
            <a:gdLst>
              <a:gd name="T0" fmla="*/ 0 w 192"/>
              <a:gd name="T1" fmla="*/ 2147483647 h 144"/>
              <a:gd name="T2" fmla="*/ 2147483647 w 192"/>
              <a:gd name="T3" fmla="*/ 2147483647 h 144"/>
              <a:gd name="T4" fmla="*/ 2147483647 w 192"/>
              <a:gd name="T5" fmla="*/ 0 h 144"/>
              <a:gd name="T6" fmla="*/ 0 60000 65536"/>
              <a:gd name="T7" fmla="*/ 0 60000 65536"/>
              <a:gd name="T8" fmla="*/ 0 60000 65536"/>
              <a:gd name="T9" fmla="*/ 0 w 192"/>
              <a:gd name="T10" fmla="*/ 0 h 144"/>
              <a:gd name="T11" fmla="*/ 192 w 19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44">
                <a:moveTo>
                  <a:pt x="0" y="96"/>
                </a:moveTo>
                <a:lnTo>
                  <a:pt x="144" y="144"/>
                </a:lnTo>
                <a:lnTo>
                  <a:pt x="192" y="0"/>
                </a:lnTo>
              </a:path>
            </a:pathLst>
          </a:custGeom>
          <a:noFill/>
          <a:ln w="76200">
            <a:solidFill>
              <a:srgbClr val="FF99CC"/>
            </a:solidFill>
            <a:round/>
            <a:headEnd/>
            <a:tailEnd/>
          </a:ln>
        </p:spPr>
        <p:txBody>
          <a:bodyPr wrap="none"/>
          <a:lstStyle/>
          <a:p>
            <a:endParaRPr lang="en-IN"/>
          </a:p>
        </p:txBody>
      </p:sp>
      <p:sp>
        <p:nvSpPr>
          <p:cNvPr id="573481" name="Freeform 41"/>
          <p:cNvSpPr>
            <a:spLocks/>
          </p:cNvSpPr>
          <p:nvPr/>
        </p:nvSpPr>
        <p:spPr bwMode="auto">
          <a:xfrm rot="10800000">
            <a:off x="10109200" y="4343400"/>
            <a:ext cx="406400" cy="228600"/>
          </a:xfrm>
          <a:custGeom>
            <a:avLst/>
            <a:gdLst>
              <a:gd name="T0" fmla="*/ 0 w 192"/>
              <a:gd name="T1" fmla="*/ 2147483647 h 144"/>
              <a:gd name="T2" fmla="*/ 2147483647 w 192"/>
              <a:gd name="T3" fmla="*/ 2147483647 h 144"/>
              <a:gd name="T4" fmla="*/ 2147483647 w 192"/>
              <a:gd name="T5" fmla="*/ 0 h 144"/>
              <a:gd name="T6" fmla="*/ 0 60000 65536"/>
              <a:gd name="T7" fmla="*/ 0 60000 65536"/>
              <a:gd name="T8" fmla="*/ 0 60000 65536"/>
              <a:gd name="T9" fmla="*/ 0 w 192"/>
              <a:gd name="T10" fmla="*/ 0 h 144"/>
              <a:gd name="T11" fmla="*/ 192 w 19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44">
                <a:moveTo>
                  <a:pt x="0" y="96"/>
                </a:moveTo>
                <a:lnTo>
                  <a:pt x="144" y="144"/>
                </a:lnTo>
                <a:lnTo>
                  <a:pt x="192" y="0"/>
                </a:lnTo>
              </a:path>
            </a:pathLst>
          </a:custGeom>
          <a:noFill/>
          <a:ln w="76200">
            <a:solidFill>
              <a:srgbClr val="FF99CC"/>
            </a:solidFill>
            <a:round/>
            <a:headEnd/>
            <a:tailEnd/>
          </a:ln>
        </p:spPr>
        <p:txBody>
          <a:bodyPr wrap="none"/>
          <a:lstStyle/>
          <a:p>
            <a:endParaRPr lang="en-IN"/>
          </a:p>
        </p:txBody>
      </p:sp>
      <p:sp>
        <p:nvSpPr>
          <p:cNvPr id="573482" name="AutoShape 42"/>
          <p:cNvSpPr>
            <a:spLocks noChangeArrowheads="1"/>
          </p:cNvSpPr>
          <p:nvPr/>
        </p:nvSpPr>
        <p:spPr bwMode="auto">
          <a:xfrm rot="3660000">
            <a:off x="9309100" y="4076700"/>
            <a:ext cx="381000" cy="3048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73483" name="AutoShape 43"/>
          <p:cNvSpPr>
            <a:spLocks noChangeArrowheads="1"/>
          </p:cNvSpPr>
          <p:nvPr/>
        </p:nvSpPr>
        <p:spPr bwMode="auto">
          <a:xfrm rot="-7140000">
            <a:off x="10426700" y="3695700"/>
            <a:ext cx="381000" cy="3048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73484" name="AutoShape 44"/>
          <p:cNvSpPr>
            <a:spLocks noChangeArrowheads="1"/>
          </p:cNvSpPr>
          <p:nvPr/>
        </p:nvSpPr>
        <p:spPr bwMode="auto">
          <a:xfrm rot="9060000">
            <a:off x="9448800" y="3505200"/>
            <a:ext cx="508000" cy="2286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73485" name="AutoShape 45"/>
          <p:cNvSpPr>
            <a:spLocks noChangeArrowheads="1"/>
          </p:cNvSpPr>
          <p:nvPr/>
        </p:nvSpPr>
        <p:spPr bwMode="auto">
          <a:xfrm rot="-1440000">
            <a:off x="10058400" y="4343400"/>
            <a:ext cx="508000" cy="2286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73486" name="Oval 46"/>
          <p:cNvSpPr>
            <a:spLocks noChangeArrowheads="1"/>
          </p:cNvSpPr>
          <p:nvPr/>
        </p:nvSpPr>
        <p:spPr bwMode="auto">
          <a:xfrm>
            <a:off x="10007600" y="4876800"/>
            <a:ext cx="914400" cy="609600"/>
          </a:xfrm>
          <a:prstGeom prst="ellipse">
            <a:avLst/>
          </a:prstGeom>
          <a:solidFill>
            <a:srgbClr val="FF99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800">
              <a:latin typeface="Verdana" pitchFamily="34" charset="0"/>
            </a:endParaRPr>
          </a:p>
        </p:txBody>
      </p:sp>
      <p:sp>
        <p:nvSpPr>
          <p:cNvPr id="573487" name="Freeform 47"/>
          <p:cNvSpPr>
            <a:spLocks/>
          </p:cNvSpPr>
          <p:nvPr/>
        </p:nvSpPr>
        <p:spPr bwMode="auto">
          <a:xfrm>
            <a:off x="9906000" y="4648200"/>
            <a:ext cx="406400" cy="228600"/>
          </a:xfrm>
          <a:custGeom>
            <a:avLst/>
            <a:gdLst>
              <a:gd name="T0" fmla="*/ 0 w 192"/>
              <a:gd name="T1" fmla="*/ 2147483647 h 144"/>
              <a:gd name="T2" fmla="*/ 2147483647 w 192"/>
              <a:gd name="T3" fmla="*/ 2147483647 h 144"/>
              <a:gd name="T4" fmla="*/ 2147483647 w 192"/>
              <a:gd name="T5" fmla="*/ 0 h 144"/>
              <a:gd name="T6" fmla="*/ 0 60000 65536"/>
              <a:gd name="T7" fmla="*/ 0 60000 65536"/>
              <a:gd name="T8" fmla="*/ 0 60000 65536"/>
              <a:gd name="T9" fmla="*/ 0 w 192"/>
              <a:gd name="T10" fmla="*/ 0 h 144"/>
              <a:gd name="T11" fmla="*/ 192 w 19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44">
                <a:moveTo>
                  <a:pt x="0" y="96"/>
                </a:moveTo>
                <a:lnTo>
                  <a:pt x="144" y="144"/>
                </a:lnTo>
                <a:lnTo>
                  <a:pt x="192" y="0"/>
                </a:lnTo>
              </a:path>
            </a:pathLst>
          </a:custGeom>
          <a:noFill/>
          <a:ln w="76200">
            <a:solidFill>
              <a:srgbClr val="FF99CC"/>
            </a:solidFill>
            <a:round/>
            <a:headEnd/>
            <a:tailEnd/>
          </a:ln>
        </p:spPr>
        <p:txBody>
          <a:bodyPr wrap="none"/>
          <a:lstStyle/>
          <a:p>
            <a:endParaRPr lang="en-IN"/>
          </a:p>
        </p:txBody>
      </p:sp>
      <p:sp>
        <p:nvSpPr>
          <p:cNvPr id="573488" name="Freeform 48"/>
          <p:cNvSpPr>
            <a:spLocks/>
          </p:cNvSpPr>
          <p:nvPr/>
        </p:nvSpPr>
        <p:spPr bwMode="auto">
          <a:xfrm rot="-5400000">
            <a:off x="9753600" y="5219700"/>
            <a:ext cx="304800" cy="304800"/>
          </a:xfrm>
          <a:custGeom>
            <a:avLst/>
            <a:gdLst>
              <a:gd name="T0" fmla="*/ 0 w 192"/>
              <a:gd name="T1" fmla="*/ 2147483647 h 144"/>
              <a:gd name="T2" fmla="*/ 2147483647 w 192"/>
              <a:gd name="T3" fmla="*/ 2147483647 h 144"/>
              <a:gd name="T4" fmla="*/ 2147483647 w 192"/>
              <a:gd name="T5" fmla="*/ 0 h 144"/>
              <a:gd name="T6" fmla="*/ 0 60000 65536"/>
              <a:gd name="T7" fmla="*/ 0 60000 65536"/>
              <a:gd name="T8" fmla="*/ 0 60000 65536"/>
              <a:gd name="T9" fmla="*/ 0 w 192"/>
              <a:gd name="T10" fmla="*/ 0 h 144"/>
              <a:gd name="T11" fmla="*/ 192 w 19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44">
                <a:moveTo>
                  <a:pt x="0" y="96"/>
                </a:moveTo>
                <a:lnTo>
                  <a:pt x="144" y="144"/>
                </a:lnTo>
                <a:lnTo>
                  <a:pt x="192" y="0"/>
                </a:lnTo>
              </a:path>
            </a:pathLst>
          </a:custGeom>
          <a:noFill/>
          <a:ln w="76200">
            <a:solidFill>
              <a:srgbClr val="FF99CC"/>
            </a:solidFill>
            <a:round/>
            <a:headEnd/>
            <a:tailEnd/>
          </a:ln>
        </p:spPr>
        <p:txBody>
          <a:bodyPr wrap="none"/>
          <a:lstStyle/>
          <a:p>
            <a:endParaRPr lang="en-IN"/>
          </a:p>
        </p:txBody>
      </p:sp>
      <p:sp>
        <p:nvSpPr>
          <p:cNvPr id="573489" name="Freeform 49"/>
          <p:cNvSpPr>
            <a:spLocks/>
          </p:cNvSpPr>
          <p:nvPr/>
        </p:nvSpPr>
        <p:spPr bwMode="auto">
          <a:xfrm rot="5400000">
            <a:off x="10871200" y="4838700"/>
            <a:ext cx="304800" cy="304800"/>
          </a:xfrm>
          <a:custGeom>
            <a:avLst/>
            <a:gdLst>
              <a:gd name="T0" fmla="*/ 0 w 192"/>
              <a:gd name="T1" fmla="*/ 2147483647 h 144"/>
              <a:gd name="T2" fmla="*/ 2147483647 w 192"/>
              <a:gd name="T3" fmla="*/ 2147483647 h 144"/>
              <a:gd name="T4" fmla="*/ 2147483647 w 192"/>
              <a:gd name="T5" fmla="*/ 0 h 144"/>
              <a:gd name="T6" fmla="*/ 0 60000 65536"/>
              <a:gd name="T7" fmla="*/ 0 60000 65536"/>
              <a:gd name="T8" fmla="*/ 0 60000 65536"/>
              <a:gd name="T9" fmla="*/ 0 w 192"/>
              <a:gd name="T10" fmla="*/ 0 h 144"/>
              <a:gd name="T11" fmla="*/ 192 w 19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44">
                <a:moveTo>
                  <a:pt x="0" y="96"/>
                </a:moveTo>
                <a:lnTo>
                  <a:pt x="144" y="144"/>
                </a:lnTo>
                <a:lnTo>
                  <a:pt x="192" y="0"/>
                </a:lnTo>
              </a:path>
            </a:pathLst>
          </a:custGeom>
          <a:noFill/>
          <a:ln w="76200">
            <a:solidFill>
              <a:srgbClr val="FF99CC"/>
            </a:solidFill>
            <a:round/>
            <a:headEnd/>
            <a:tailEnd/>
          </a:ln>
        </p:spPr>
        <p:txBody>
          <a:bodyPr wrap="none"/>
          <a:lstStyle/>
          <a:p>
            <a:endParaRPr lang="en-IN"/>
          </a:p>
        </p:txBody>
      </p:sp>
      <p:sp>
        <p:nvSpPr>
          <p:cNvPr id="573490" name="Freeform 50"/>
          <p:cNvSpPr>
            <a:spLocks/>
          </p:cNvSpPr>
          <p:nvPr/>
        </p:nvSpPr>
        <p:spPr bwMode="auto">
          <a:xfrm rot="10800000">
            <a:off x="10515600" y="5486400"/>
            <a:ext cx="406400" cy="228600"/>
          </a:xfrm>
          <a:custGeom>
            <a:avLst/>
            <a:gdLst>
              <a:gd name="T0" fmla="*/ 0 w 192"/>
              <a:gd name="T1" fmla="*/ 2147483647 h 144"/>
              <a:gd name="T2" fmla="*/ 2147483647 w 192"/>
              <a:gd name="T3" fmla="*/ 2147483647 h 144"/>
              <a:gd name="T4" fmla="*/ 2147483647 w 192"/>
              <a:gd name="T5" fmla="*/ 0 h 144"/>
              <a:gd name="T6" fmla="*/ 0 60000 65536"/>
              <a:gd name="T7" fmla="*/ 0 60000 65536"/>
              <a:gd name="T8" fmla="*/ 0 60000 65536"/>
              <a:gd name="T9" fmla="*/ 0 w 192"/>
              <a:gd name="T10" fmla="*/ 0 h 144"/>
              <a:gd name="T11" fmla="*/ 192 w 19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44">
                <a:moveTo>
                  <a:pt x="0" y="96"/>
                </a:moveTo>
                <a:lnTo>
                  <a:pt x="144" y="144"/>
                </a:lnTo>
                <a:lnTo>
                  <a:pt x="192" y="0"/>
                </a:lnTo>
              </a:path>
            </a:pathLst>
          </a:custGeom>
          <a:noFill/>
          <a:ln w="76200">
            <a:solidFill>
              <a:srgbClr val="FF99CC"/>
            </a:solidFill>
            <a:round/>
            <a:headEnd/>
            <a:tailEnd/>
          </a:ln>
        </p:spPr>
        <p:txBody>
          <a:bodyPr wrap="none"/>
          <a:lstStyle/>
          <a:p>
            <a:endParaRPr lang="en-IN"/>
          </a:p>
        </p:txBody>
      </p:sp>
      <p:sp>
        <p:nvSpPr>
          <p:cNvPr id="573491" name="AutoShape 51"/>
          <p:cNvSpPr>
            <a:spLocks noChangeArrowheads="1"/>
          </p:cNvSpPr>
          <p:nvPr/>
        </p:nvSpPr>
        <p:spPr bwMode="auto">
          <a:xfrm rot="3660000">
            <a:off x="9715500" y="5219700"/>
            <a:ext cx="381000" cy="3048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73492" name="AutoShape 52"/>
          <p:cNvSpPr>
            <a:spLocks noChangeArrowheads="1"/>
          </p:cNvSpPr>
          <p:nvPr/>
        </p:nvSpPr>
        <p:spPr bwMode="auto">
          <a:xfrm rot="-7140000">
            <a:off x="10833100" y="4838700"/>
            <a:ext cx="381000" cy="3048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73493" name="AutoShape 53"/>
          <p:cNvSpPr>
            <a:spLocks noChangeArrowheads="1"/>
          </p:cNvSpPr>
          <p:nvPr/>
        </p:nvSpPr>
        <p:spPr bwMode="auto">
          <a:xfrm rot="9060000">
            <a:off x="9855200" y="4648200"/>
            <a:ext cx="508000" cy="2286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73494" name="AutoShape 54"/>
          <p:cNvSpPr>
            <a:spLocks noChangeArrowheads="1"/>
          </p:cNvSpPr>
          <p:nvPr/>
        </p:nvSpPr>
        <p:spPr bwMode="auto">
          <a:xfrm rot="-1440000">
            <a:off x="10464800" y="5486400"/>
            <a:ext cx="508000" cy="2286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3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3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3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3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3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573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573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57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57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57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3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73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573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57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57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573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57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573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573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573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573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57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57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57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57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57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573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2000"/>
                                        <p:tgtEl>
                                          <p:spTgt spid="57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57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2000"/>
                                        <p:tgtEl>
                                          <p:spTgt spid="57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57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2000"/>
                                        <p:tgtEl>
                                          <p:spTgt spid="573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5" dur="2000"/>
                                        <p:tgtEl>
                                          <p:spTgt spid="573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8" dur="2000"/>
                                        <p:tgtEl>
                                          <p:spTgt spid="57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1" dur="2000"/>
                                        <p:tgtEl>
                                          <p:spTgt spid="57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4" dur="2000"/>
                                        <p:tgtEl>
                                          <p:spTgt spid="57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57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0" dur="2000"/>
                                        <p:tgtEl>
                                          <p:spTgt spid="57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3" dur="2000"/>
                                        <p:tgtEl>
                                          <p:spTgt spid="57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4" grpId="0"/>
      <p:bldP spid="573451" grpId="0"/>
      <p:bldP spid="573455" grpId="0" animBg="1"/>
      <p:bldP spid="573458" grpId="0" animBg="1"/>
      <p:bldP spid="573459" grpId="0" animBg="1"/>
      <p:bldP spid="573460" grpId="0" animBg="1"/>
      <p:bldP spid="573461" grpId="0" animBg="1"/>
      <p:bldP spid="573462" grpId="0" animBg="1"/>
      <p:bldP spid="573463" grpId="0" animBg="1"/>
      <p:bldP spid="573464" grpId="0" animBg="1"/>
      <p:bldP spid="573465" grpId="0" animBg="1"/>
      <p:bldP spid="573466" grpId="0" animBg="1"/>
      <p:bldP spid="573467" grpId="0" animBg="1"/>
      <p:bldP spid="573468" grpId="0" animBg="1"/>
      <p:bldP spid="573469" grpId="0" animBg="1"/>
      <p:bldP spid="573470" grpId="0" animBg="1"/>
      <p:bldP spid="573471" grpId="0" animBg="1"/>
      <p:bldP spid="573472" grpId="0" animBg="1"/>
      <p:bldP spid="573473" grpId="0" animBg="1"/>
      <p:bldP spid="573474" grpId="0" animBg="1"/>
      <p:bldP spid="573475" grpId="0" animBg="1"/>
      <p:bldP spid="573476" grpId="0" animBg="1"/>
      <p:bldP spid="573477" grpId="0" animBg="1"/>
      <p:bldP spid="573478" grpId="0" animBg="1"/>
      <p:bldP spid="573479" grpId="0" animBg="1"/>
      <p:bldP spid="573480" grpId="0" animBg="1"/>
      <p:bldP spid="573481" grpId="0" animBg="1"/>
      <p:bldP spid="573482" grpId="0" animBg="1"/>
      <p:bldP spid="573483" grpId="0" animBg="1"/>
      <p:bldP spid="573484" grpId="0" animBg="1"/>
      <p:bldP spid="573485" grpId="0" animBg="1"/>
      <p:bldP spid="573486" grpId="0" animBg="1"/>
      <p:bldP spid="573487" grpId="0" animBg="1"/>
      <p:bldP spid="573488" grpId="0" animBg="1"/>
      <p:bldP spid="573489" grpId="0" animBg="1"/>
      <p:bldP spid="573490" grpId="0" animBg="1"/>
      <p:bldP spid="573491" grpId="0" animBg="1"/>
      <p:bldP spid="573492" grpId="0" animBg="1"/>
      <p:bldP spid="573493" grpId="0" animBg="1"/>
      <p:bldP spid="5734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Theories</a:t>
            </a:r>
          </a:p>
          <a:p>
            <a:r>
              <a:rPr lang="en-US" dirty="0" smtClean="0"/>
              <a:t>Types of Reactions</a:t>
            </a:r>
          </a:p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Table of Content 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90" name="Picture 34" descr="AntibodyCore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5201" y="1600200"/>
            <a:ext cx="168275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609600" y="-76200"/>
            <a:ext cx="12192000" cy="175432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   </a:t>
            </a:r>
            <a:r>
              <a:rPr lang="en-US" sz="3600" b="1" dirty="0"/>
              <a:t>5. Agglutination Inhibition</a:t>
            </a:r>
          </a:p>
          <a:p>
            <a:r>
              <a:rPr lang="en-US" dirty="0"/>
              <a:t>	-   </a:t>
            </a:r>
            <a:r>
              <a:rPr lang="en-US" sz="2400" dirty="0"/>
              <a:t>Homologous Ag inhibits </a:t>
            </a:r>
            <a:r>
              <a:rPr lang="en-US" sz="2400" dirty="0" err="1"/>
              <a:t>aggn</a:t>
            </a:r>
            <a:r>
              <a:rPr lang="en-US" sz="2400" dirty="0"/>
              <a:t> of Ag coated particle</a:t>
            </a:r>
          </a:p>
          <a:p>
            <a:r>
              <a:rPr lang="en-US" sz="2400" dirty="0"/>
              <a:t>	-   </a:t>
            </a:r>
            <a:r>
              <a:rPr lang="en-US" sz="2400" b="1" dirty="0"/>
              <a:t>1st step: soluble Ag in </a:t>
            </a:r>
            <a:r>
              <a:rPr lang="en-US" sz="2400" b="1" dirty="0" err="1"/>
              <a:t>px</a:t>
            </a:r>
            <a:r>
              <a:rPr lang="en-US" sz="2400" b="1" dirty="0"/>
              <a:t> sample  +  known Ab </a:t>
            </a:r>
            <a:r>
              <a:rPr lang="en-US" sz="2400" b="1" dirty="0" err="1"/>
              <a:t>rgt</a:t>
            </a:r>
            <a:r>
              <a:rPr lang="en-US" sz="2400" b="1" dirty="0"/>
              <a:t>.</a:t>
            </a:r>
          </a:p>
          <a:p>
            <a:r>
              <a:rPr lang="en-US" sz="2400" b="1" dirty="0"/>
              <a:t>	-   2nd step: particulate Ag is added</a:t>
            </a:r>
          </a:p>
        </p:txBody>
      </p:sp>
      <p:sp>
        <p:nvSpPr>
          <p:cNvPr id="147459" name="AutoShape 3"/>
          <p:cNvSpPr>
            <a:spLocks noChangeArrowheads="1"/>
          </p:cNvSpPr>
          <p:nvPr/>
        </p:nvSpPr>
        <p:spPr bwMode="auto">
          <a:xfrm>
            <a:off x="1828800" y="1933575"/>
            <a:ext cx="203200" cy="2286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47460" name="AutoShape 4"/>
          <p:cNvSpPr>
            <a:spLocks noChangeArrowheads="1"/>
          </p:cNvSpPr>
          <p:nvPr/>
        </p:nvSpPr>
        <p:spPr bwMode="auto">
          <a:xfrm>
            <a:off x="2844800" y="1933575"/>
            <a:ext cx="203200" cy="2286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47461" name="AutoShape 5"/>
          <p:cNvSpPr>
            <a:spLocks noChangeArrowheads="1"/>
          </p:cNvSpPr>
          <p:nvPr/>
        </p:nvSpPr>
        <p:spPr bwMode="auto">
          <a:xfrm>
            <a:off x="2641600" y="1781175"/>
            <a:ext cx="203200" cy="2286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47462" name="AutoShape 6"/>
          <p:cNvSpPr>
            <a:spLocks noChangeArrowheads="1"/>
          </p:cNvSpPr>
          <p:nvPr/>
        </p:nvSpPr>
        <p:spPr bwMode="auto">
          <a:xfrm>
            <a:off x="2235200" y="1781175"/>
            <a:ext cx="203200" cy="2286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47463" name="AutoShape 7"/>
          <p:cNvSpPr>
            <a:spLocks noChangeArrowheads="1"/>
          </p:cNvSpPr>
          <p:nvPr/>
        </p:nvSpPr>
        <p:spPr bwMode="auto">
          <a:xfrm>
            <a:off x="2336800" y="2009775"/>
            <a:ext cx="203200" cy="2286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3556000" y="1704975"/>
            <a:ext cx="562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Verdana" pitchFamily="34" charset="0"/>
              </a:rPr>
              <a:t>+</a:t>
            </a:r>
            <a:endParaRPr lang="en-US" sz="1800">
              <a:latin typeface="Verdana" pitchFamily="34" charset="0"/>
            </a:endParaRP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3657600" y="4111625"/>
            <a:ext cx="562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Verdana" pitchFamily="34" charset="0"/>
              </a:rPr>
              <a:t>+</a:t>
            </a:r>
            <a:endParaRPr lang="en-US" sz="1800">
              <a:latin typeface="Verdana" pitchFamily="34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7315200" y="4448175"/>
            <a:ext cx="111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IN"/>
          </a:p>
        </p:txBody>
      </p:sp>
      <p:sp>
        <p:nvSpPr>
          <p:cNvPr id="147468" name="Line 12"/>
          <p:cNvSpPr>
            <a:spLocks noChangeShapeType="1"/>
          </p:cNvSpPr>
          <p:nvPr/>
        </p:nvSpPr>
        <p:spPr bwMode="auto">
          <a:xfrm>
            <a:off x="7518400" y="2085975"/>
            <a:ext cx="111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IN"/>
          </a:p>
        </p:txBody>
      </p:sp>
      <p:sp>
        <p:nvSpPr>
          <p:cNvPr id="147477" name="AutoShape 21"/>
          <p:cNvSpPr>
            <a:spLocks noChangeArrowheads="1"/>
          </p:cNvSpPr>
          <p:nvPr/>
        </p:nvSpPr>
        <p:spPr bwMode="auto">
          <a:xfrm>
            <a:off x="5080000" y="3990975"/>
            <a:ext cx="1320800" cy="914400"/>
          </a:xfrm>
          <a:prstGeom prst="sun">
            <a:avLst>
              <a:gd name="adj" fmla="val 25000"/>
            </a:avLst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47480" name="AutoShape 24"/>
          <p:cNvSpPr>
            <a:spLocks noChangeArrowheads="1"/>
          </p:cNvSpPr>
          <p:nvPr/>
        </p:nvSpPr>
        <p:spPr bwMode="auto">
          <a:xfrm>
            <a:off x="5080000" y="5438775"/>
            <a:ext cx="1320800" cy="914400"/>
          </a:xfrm>
          <a:prstGeom prst="sun">
            <a:avLst>
              <a:gd name="adj" fmla="val 25000"/>
            </a:avLst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47481" name="Text Box 25"/>
          <p:cNvSpPr txBox="1">
            <a:spLocks noChangeArrowheads="1"/>
          </p:cNvSpPr>
          <p:nvPr/>
        </p:nvSpPr>
        <p:spPr bwMode="auto">
          <a:xfrm>
            <a:off x="3657600" y="5635625"/>
            <a:ext cx="562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Verdana" pitchFamily="34" charset="0"/>
              </a:rPr>
              <a:t>+</a:t>
            </a:r>
            <a:endParaRPr lang="en-US" sz="1800">
              <a:latin typeface="Verdana" pitchFamily="34" charset="0"/>
            </a:endParaRPr>
          </a:p>
        </p:txBody>
      </p:sp>
      <p:sp>
        <p:nvSpPr>
          <p:cNvPr id="147482" name="Line 26"/>
          <p:cNvSpPr>
            <a:spLocks noChangeShapeType="1"/>
          </p:cNvSpPr>
          <p:nvPr/>
        </p:nvSpPr>
        <p:spPr bwMode="auto">
          <a:xfrm>
            <a:off x="7315200" y="5972175"/>
            <a:ext cx="111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IN"/>
          </a:p>
        </p:txBody>
      </p:sp>
      <p:sp>
        <p:nvSpPr>
          <p:cNvPr id="147483" name="Text Box 27"/>
          <p:cNvSpPr txBox="1">
            <a:spLocks noChangeArrowheads="1"/>
          </p:cNvSpPr>
          <p:nvPr/>
        </p:nvSpPr>
        <p:spPr bwMode="auto">
          <a:xfrm>
            <a:off x="429685" y="3505201"/>
            <a:ext cx="19816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Verdana" pitchFamily="34" charset="0"/>
              </a:rPr>
              <a:t>POSITIVE RXN:</a:t>
            </a:r>
          </a:p>
        </p:txBody>
      </p:sp>
      <p:sp>
        <p:nvSpPr>
          <p:cNvPr id="147484" name="Text Box 28"/>
          <p:cNvSpPr txBox="1">
            <a:spLocks noChangeArrowheads="1"/>
          </p:cNvSpPr>
          <p:nvPr/>
        </p:nvSpPr>
        <p:spPr bwMode="auto">
          <a:xfrm>
            <a:off x="8534400" y="4403725"/>
            <a:ext cx="258526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Verdana" pitchFamily="34" charset="0"/>
              </a:rPr>
              <a:t>NO AGGLUTINATION</a:t>
            </a:r>
          </a:p>
        </p:txBody>
      </p:sp>
      <p:sp>
        <p:nvSpPr>
          <p:cNvPr id="147485" name="Text Box 29"/>
          <p:cNvSpPr txBox="1">
            <a:spLocks noChangeArrowheads="1"/>
          </p:cNvSpPr>
          <p:nvPr/>
        </p:nvSpPr>
        <p:spPr bwMode="auto">
          <a:xfrm>
            <a:off x="508001" y="5105401"/>
            <a:ext cx="20482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Verdana" pitchFamily="34" charset="0"/>
              </a:rPr>
              <a:t>NEGATIVE RXN:</a:t>
            </a:r>
          </a:p>
        </p:txBody>
      </p:sp>
      <p:sp>
        <p:nvSpPr>
          <p:cNvPr id="147486" name="Text Box 30"/>
          <p:cNvSpPr txBox="1">
            <a:spLocks noChangeArrowheads="1"/>
          </p:cNvSpPr>
          <p:nvPr/>
        </p:nvSpPr>
        <p:spPr bwMode="auto">
          <a:xfrm>
            <a:off x="8710084" y="5622926"/>
            <a:ext cx="2149243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latin typeface="Verdana" pitchFamily="34" charset="0"/>
              </a:rPr>
              <a:t>PRESENCE OF</a:t>
            </a:r>
          </a:p>
          <a:p>
            <a:pPr algn="ctr" eaLnBrk="0" hangingPunct="0"/>
            <a:r>
              <a:rPr lang="en-US" sz="1800">
                <a:latin typeface="Verdana" pitchFamily="34" charset="0"/>
              </a:rPr>
              <a:t>AGGLUTINATION</a:t>
            </a:r>
          </a:p>
        </p:txBody>
      </p:sp>
      <p:sp>
        <p:nvSpPr>
          <p:cNvPr id="147487" name="Text Box 31"/>
          <p:cNvSpPr txBox="1">
            <a:spLocks noChangeArrowheads="1"/>
          </p:cNvSpPr>
          <p:nvPr/>
        </p:nvSpPr>
        <p:spPr bwMode="auto">
          <a:xfrm>
            <a:off x="385234" y="1508126"/>
            <a:ext cx="1303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>
                <a:latin typeface="Verdana" pitchFamily="34" charset="0"/>
              </a:rPr>
              <a:t>1</a:t>
            </a:r>
            <a:r>
              <a:rPr lang="en-US" sz="1800" i="1" baseline="30000">
                <a:latin typeface="Verdana" pitchFamily="34" charset="0"/>
              </a:rPr>
              <a:t>ST</a:t>
            </a:r>
            <a:r>
              <a:rPr lang="en-US" sz="1800" i="1">
                <a:latin typeface="Verdana" pitchFamily="34" charset="0"/>
              </a:rPr>
              <a:t> STEP:</a:t>
            </a:r>
          </a:p>
        </p:txBody>
      </p:sp>
      <p:sp>
        <p:nvSpPr>
          <p:cNvPr id="147488" name="Text Box 32"/>
          <p:cNvSpPr txBox="1">
            <a:spLocks noChangeArrowheads="1"/>
          </p:cNvSpPr>
          <p:nvPr/>
        </p:nvSpPr>
        <p:spPr bwMode="auto">
          <a:xfrm>
            <a:off x="304801" y="3290888"/>
            <a:ext cx="13372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>
                <a:latin typeface="Verdana" pitchFamily="34" charset="0"/>
              </a:rPr>
              <a:t>2</a:t>
            </a:r>
            <a:r>
              <a:rPr lang="en-US" sz="1800" i="1" baseline="30000">
                <a:latin typeface="Verdana" pitchFamily="34" charset="0"/>
              </a:rPr>
              <a:t>ND</a:t>
            </a:r>
            <a:r>
              <a:rPr lang="en-US" sz="1800" i="1">
                <a:latin typeface="Verdana" pitchFamily="34" charset="0"/>
              </a:rPr>
              <a:t> STEP:</a:t>
            </a:r>
          </a:p>
        </p:txBody>
      </p:sp>
      <p:pic>
        <p:nvPicPr>
          <p:cNvPr id="147492" name="Picture 36" descr="AntibodyCore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1" y="2286000"/>
            <a:ext cx="168275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71" name="AutoShape 15"/>
          <p:cNvSpPr>
            <a:spLocks noChangeArrowheads="1"/>
          </p:cNvSpPr>
          <p:nvPr/>
        </p:nvSpPr>
        <p:spPr bwMode="auto">
          <a:xfrm rot="5400000">
            <a:off x="9258300" y="2654300"/>
            <a:ext cx="381000" cy="4064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pic>
        <p:nvPicPr>
          <p:cNvPr id="147493" name="Picture 37" descr="AntibodyCore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7201" y="3886200"/>
            <a:ext cx="168275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94" name="AutoShape 38"/>
          <p:cNvSpPr>
            <a:spLocks noChangeArrowheads="1"/>
          </p:cNvSpPr>
          <p:nvPr/>
        </p:nvSpPr>
        <p:spPr bwMode="auto">
          <a:xfrm rot="5400000">
            <a:off x="1841500" y="4178300"/>
            <a:ext cx="381000" cy="4064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pic>
        <p:nvPicPr>
          <p:cNvPr id="147495" name="Picture 39" descr="AntibodyCore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1" y="5486400"/>
            <a:ext cx="168275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91" name="Picture 35" descr="AntibodyCore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1" y="1524000"/>
            <a:ext cx="168274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72" name="AutoShape 16"/>
          <p:cNvSpPr>
            <a:spLocks noChangeArrowheads="1"/>
          </p:cNvSpPr>
          <p:nvPr/>
        </p:nvSpPr>
        <p:spPr bwMode="auto">
          <a:xfrm rot="5400000">
            <a:off x="10109200" y="1854200"/>
            <a:ext cx="304800" cy="4064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47497" name="Text Box 41"/>
          <p:cNvSpPr txBox="1">
            <a:spLocks noChangeArrowheads="1"/>
          </p:cNvSpPr>
          <p:nvPr/>
        </p:nvSpPr>
        <p:spPr bwMode="auto">
          <a:xfrm>
            <a:off x="1604434" y="2246314"/>
            <a:ext cx="155683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PX  SAMPLE</a:t>
            </a:r>
          </a:p>
        </p:txBody>
      </p:sp>
      <p:sp>
        <p:nvSpPr>
          <p:cNvPr id="147498" name="Text Box 42"/>
          <p:cNvSpPr txBox="1">
            <a:spLocks noChangeArrowheads="1"/>
          </p:cNvSpPr>
          <p:nvPr/>
        </p:nvSpPr>
        <p:spPr bwMode="auto">
          <a:xfrm>
            <a:off x="3657601" y="4991101"/>
            <a:ext cx="2984087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RGT:PARTICULATE ANTIGEN</a:t>
            </a:r>
          </a:p>
        </p:txBody>
      </p:sp>
      <p:sp>
        <p:nvSpPr>
          <p:cNvPr id="147499" name="Text Box 43"/>
          <p:cNvSpPr txBox="1">
            <a:spLocks noChangeArrowheads="1"/>
          </p:cNvSpPr>
          <p:nvPr/>
        </p:nvSpPr>
        <p:spPr bwMode="auto">
          <a:xfrm>
            <a:off x="4072467" y="2590801"/>
            <a:ext cx="2564676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RGT: KNOWN ANTISERA</a:t>
            </a:r>
          </a:p>
        </p:txBody>
      </p:sp>
      <p:sp>
        <p:nvSpPr>
          <p:cNvPr id="147500" name="Line 44"/>
          <p:cNvSpPr>
            <a:spLocks noChangeShapeType="1"/>
          </p:cNvSpPr>
          <p:nvPr/>
        </p:nvSpPr>
        <p:spPr bwMode="auto">
          <a:xfrm>
            <a:off x="406400" y="3352800"/>
            <a:ext cx="1127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7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7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7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7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7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7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4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47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4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47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7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47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47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4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4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47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47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7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7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47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47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14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147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147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147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147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147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 animBg="1"/>
      <p:bldP spid="147459" grpId="1" animBg="1"/>
      <p:bldP spid="147460" grpId="0" animBg="1"/>
      <p:bldP spid="147460" grpId="1" animBg="1"/>
      <p:bldP spid="147461" grpId="0" animBg="1"/>
      <p:bldP spid="147461" grpId="1" animBg="1"/>
      <p:bldP spid="147462" grpId="0" animBg="1"/>
      <p:bldP spid="147462" grpId="1" animBg="1"/>
      <p:bldP spid="147463" grpId="0" animBg="1"/>
      <p:bldP spid="147463" grpId="1" animBg="1"/>
      <p:bldP spid="147464" grpId="0"/>
      <p:bldP spid="147464" grpId="1"/>
      <p:bldP spid="147464" grpId="2"/>
      <p:bldP spid="147466" grpId="0"/>
      <p:bldP spid="147466" grpId="1"/>
      <p:bldP spid="147467" grpId="0" animBg="1"/>
      <p:bldP spid="147468" grpId="0" animBg="1"/>
      <p:bldP spid="147468" grpId="1" animBg="1"/>
      <p:bldP spid="147477" grpId="0" animBg="1"/>
      <p:bldP spid="147480" grpId="0" animBg="1"/>
      <p:bldP spid="147481" grpId="0"/>
      <p:bldP spid="147482" grpId="0" animBg="1"/>
      <p:bldP spid="147483" grpId="0"/>
      <p:bldP spid="147484" grpId="0" animBg="1"/>
      <p:bldP spid="147485" grpId="0"/>
      <p:bldP spid="147486" grpId="0" animBg="1"/>
      <p:bldP spid="147487" grpId="0"/>
      <p:bldP spid="147488" grpId="0"/>
      <p:bldP spid="147471" grpId="0" animBg="1"/>
      <p:bldP spid="147471" grpId="1" animBg="1"/>
      <p:bldP spid="147494" grpId="0" animBg="1"/>
      <p:bldP spid="147472" grpId="0" animBg="1"/>
      <p:bldP spid="147472" grpId="1" animBg="1"/>
      <p:bldP spid="147497" grpId="0" animBg="1"/>
      <p:bldP spid="147498" grpId="0" animBg="1"/>
      <p:bldP spid="147499" grpId="0" animBg="1"/>
      <p:bldP spid="147499" grpId="1" animBg="1"/>
      <p:bldP spid="14750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0" y="4038601"/>
            <a:ext cx="12192000" cy="175432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600" b="1"/>
              <a:t>6. Hemagglutination</a:t>
            </a:r>
          </a:p>
          <a:p>
            <a:r>
              <a:rPr lang="en-US"/>
              <a:t>	-   Agglutination of RBC due to antibody, viruses, bacteria, or 	other  biologic substance.</a:t>
            </a:r>
          </a:p>
          <a:p>
            <a:r>
              <a:rPr lang="en-US"/>
              <a:t>	-   It is not the antigen of RBC but the artificially attached Ag 	     (after undergoing tx) that are made to react with the Ab</a:t>
            </a:r>
          </a:p>
          <a:p>
            <a:r>
              <a:rPr lang="en-US"/>
              <a:t>	- ex. TPHA</a:t>
            </a:r>
          </a:p>
        </p:txBody>
      </p:sp>
      <p:pic>
        <p:nvPicPr>
          <p:cNvPr id="148503" name="Picture 23" descr="HA4%20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93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1016000" y="1981200"/>
            <a:ext cx="10566400" cy="2898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/>
              <a:t>III. COMPLEMENT  FIXATION</a:t>
            </a:r>
          </a:p>
          <a:p>
            <a:pPr eaLnBrk="0" hangingPunct="0"/>
            <a:endParaRPr lang="en-US" sz="3600" b="1"/>
          </a:p>
          <a:p>
            <a:pPr eaLnBrk="0" hangingPunct="0"/>
            <a:r>
              <a:rPr lang="en-US" sz="2800"/>
              <a:t>Two systems involved for complement fixation:</a:t>
            </a:r>
          </a:p>
          <a:p>
            <a:pPr eaLnBrk="0" hangingPunct="0"/>
            <a:endParaRPr lang="en-US" sz="2800"/>
          </a:p>
          <a:p>
            <a:pPr eaLnBrk="0" hangingPunct="0"/>
            <a:r>
              <a:rPr lang="en-US" sz="2800"/>
              <a:t>     1. Test system/Bacteriolytic system</a:t>
            </a:r>
          </a:p>
          <a:p>
            <a:pPr eaLnBrk="0" hangingPunct="0"/>
            <a:r>
              <a:rPr lang="en-US" sz="2800"/>
              <a:t>     2. Indicator system/Hemolytic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-304800" y="381001"/>
            <a:ext cx="12192000" cy="6124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>
              <a:tabLst>
                <a:tab pos="914400" algn="l"/>
              </a:tabLst>
              <a:defRPr/>
            </a:pPr>
            <a:r>
              <a:rPr lang="en-US" sz="2800" dirty="0"/>
              <a:t>     </a:t>
            </a:r>
            <a:r>
              <a:rPr lang="en-US" sz="3600" b="1" dirty="0"/>
              <a:t>Components:</a:t>
            </a:r>
          </a:p>
          <a:p>
            <a:pPr lvl="3">
              <a:tabLst>
                <a:tab pos="914400" algn="l"/>
              </a:tabLst>
              <a:defRPr/>
            </a:pPr>
            <a:r>
              <a:rPr lang="en-US" sz="2800" dirty="0"/>
              <a:t>a.   </a:t>
            </a:r>
            <a:r>
              <a:rPr lang="en-US" sz="3200" dirty="0"/>
              <a:t>Known target Ag </a:t>
            </a:r>
            <a:r>
              <a:rPr lang="en-US" sz="3200" dirty="0" err="1"/>
              <a:t>rgt</a:t>
            </a:r>
            <a:r>
              <a:rPr lang="en-US" sz="3200" dirty="0"/>
              <a:t> ( soluble or particulate)</a:t>
            </a:r>
            <a:r>
              <a:rPr lang="en-US" sz="2800" dirty="0"/>
              <a:t>  (ex. beef heart extract, bacterial Ag)</a:t>
            </a:r>
          </a:p>
          <a:p>
            <a:pPr lvl="3">
              <a:tabLst>
                <a:tab pos="914400" algn="l"/>
              </a:tabLst>
              <a:defRPr/>
            </a:pPr>
            <a:endParaRPr lang="en-US" sz="2800" dirty="0"/>
          </a:p>
          <a:p>
            <a:pPr lvl="3">
              <a:tabLst>
                <a:tab pos="914400" algn="l"/>
              </a:tabLst>
              <a:defRPr/>
            </a:pPr>
            <a:r>
              <a:rPr lang="en-US" sz="2800" dirty="0"/>
              <a:t>b.   </a:t>
            </a:r>
            <a:r>
              <a:rPr lang="en-US" sz="3200" dirty="0"/>
              <a:t>Complement</a:t>
            </a:r>
            <a:r>
              <a:rPr lang="en-US" sz="2800" dirty="0"/>
              <a:t> - Best source : </a:t>
            </a:r>
            <a:r>
              <a:rPr lang="en-US" sz="2800" b="1" dirty="0"/>
              <a:t>Guinea pig serum</a:t>
            </a:r>
          </a:p>
          <a:p>
            <a:pPr lvl="3">
              <a:tabLst>
                <a:tab pos="914400" algn="l"/>
              </a:tabLst>
              <a:defRPr/>
            </a:pPr>
            <a:endParaRPr lang="en-US" sz="2800" dirty="0"/>
          </a:p>
          <a:p>
            <a:pPr lvl="3">
              <a:tabLst>
                <a:tab pos="914400" algn="l"/>
              </a:tabLst>
              <a:defRPr/>
            </a:pPr>
            <a:r>
              <a:rPr lang="en-US" sz="2800" dirty="0"/>
              <a:t>c.   </a:t>
            </a:r>
            <a:r>
              <a:rPr lang="en-US" sz="3200" dirty="0" err="1"/>
              <a:t>Hemolysin</a:t>
            </a:r>
            <a:r>
              <a:rPr lang="en-US" sz="3200" dirty="0"/>
              <a:t> or </a:t>
            </a:r>
            <a:r>
              <a:rPr lang="en-US" sz="3200" dirty="0" err="1"/>
              <a:t>Amboceptor</a:t>
            </a:r>
            <a:r>
              <a:rPr lang="en-US" sz="2800" dirty="0"/>
              <a:t> - the </a:t>
            </a:r>
            <a:r>
              <a:rPr lang="en-US" sz="2800" dirty="0" err="1"/>
              <a:t>Ab</a:t>
            </a:r>
            <a:r>
              <a:rPr lang="en-US" sz="2800" dirty="0"/>
              <a:t> used to  	sensitized indicator cells</a:t>
            </a:r>
          </a:p>
          <a:p>
            <a:pPr>
              <a:tabLst>
                <a:tab pos="914400" algn="l"/>
              </a:tabLst>
              <a:defRPr/>
            </a:pPr>
            <a:r>
              <a:rPr lang="en-US" sz="2800" dirty="0"/>
              <a:t>	     -   Best source: </a:t>
            </a:r>
            <a:r>
              <a:rPr lang="en-US" sz="2800" b="1" dirty="0"/>
              <a:t>Rabbit </a:t>
            </a:r>
            <a:r>
              <a:rPr lang="en-US" sz="2800" b="1" dirty="0" err="1"/>
              <a:t>antisera</a:t>
            </a:r>
            <a:r>
              <a:rPr lang="en-US" sz="2800" b="1" dirty="0"/>
              <a:t> to sheep RBC</a:t>
            </a:r>
          </a:p>
          <a:p>
            <a:pPr lvl="3">
              <a:tabLst>
                <a:tab pos="914400" algn="l"/>
              </a:tabLst>
              <a:defRPr/>
            </a:pPr>
            <a:endParaRPr lang="en-US" sz="2800" dirty="0"/>
          </a:p>
          <a:p>
            <a:pPr marL="1885950" lvl="3" indent="-514350">
              <a:buFontTx/>
              <a:buAutoNum type="alphaLcPeriod" startAt="4"/>
              <a:tabLst>
                <a:tab pos="914400" algn="l"/>
              </a:tabLst>
              <a:defRPr/>
            </a:pPr>
            <a:r>
              <a:rPr lang="en-US" sz="3200" dirty="0"/>
              <a:t>Indicator cells</a:t>
            </a:r>
            <a:r>
              <a:rPr lang="en-US" sz="2800" dirty="0"/>
              <a:t> - Sensitized </a:t>
            </a:r>
            <a:r>
              <a:rPr lang="en-US" sz="2800" b="1" dirty="0"/>
              <a:t>Sheep RBCs</a:t>
            </a:r>
          </a:p>
          <a:p>
            <a:pPr marL="1885950" lvl="3" indent="-514350">
              <a:buFontTx/>
              <a:buAutoNum type="alphaLcPeriod" startAt="4"/>
              <a:tabLst>
                <a:tab pos="914400" algn="l"/>
              </a:tabLst>
              <a:defRPr/>
            </a:pPr>
            <a:endParaRPr lang="en-US" sz="2800" dirty="0"/>
          </a:p>
          <a:p>
            <a:pPr marL="1885950" lvl="3" indent="-514350">
              <a:buFontTx/>
              <a:buAutoNum type="alphaLcPeriod" startAt="4"/>
              <a:tabLst>
                <a:tab pos="914400" algn="l"/>
              </a:tabLst>
              <a:defRPr/>
            </a:pPr>
            <a:r>
              <a:rPr lang="en-US" sz="2800" dirty="0"/>
              <a:t> Antiserum ( inactivated by heating at 56*C)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51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1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51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51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51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515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4"/>
          <p:cNvSpPr txBox="1">
            <a:spLocks noChangeArrowheads="1"/>
          </p:cNvSpPr>
          <p:nvPr/>
        </p:nvSpPr>
        <p:spPr bwMode="auto">
          <a:xfrm>
            <a:off x="423333" y="1295401"/>
            <a:ext cx="81174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A50021"/>
                </a:solidFill>
              </a:rPr>
              <a:t>TEST SYSTEM</a:t>
            </a:r>
            <a:r>
              <a:rPr lang="en-US" sz="2800" b="1">
                <a:solidFill>
                  <a:srgbClr val="A50021"/>
                </a:solidFill>
              </a:rPr>
              <a:t>			     </a:t>
            </a:r>
            <a:r>
              <a:rPr lang="en-US" sz="2800" b="1" u="sng">
                <a:solidFill>
                  <a:srgbClr val="A50021"/>
                </a:solidFill>
              </a:rPr>
              <a:t>INDICATOR SYSTEM</a:t>
            </a:r>
          </a:p>
        </p:txBody>
      </p:sp>
      <p:sp>
        <p:nvSpPr>
          <p:cNvPr id="577541" name="Text Box 5"/>
          <p:cNvSpPr txBox="1">
            <a:spLocks noChangeArrowheads="1"/>
          </p:cNvSpPr>
          <p:nvPr/>
        </p:nvSpPr>
        <p:spPr bwMode="auto">
          <a:xfrm>
            <a:off x="2133600" y="76200"/>
            <a:ext cx="54743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COMPONENTS  OF  CF  TEST</a:t>
            </a:r>
          </a:p>
          <a:p>
            <a:pPr>
              <a:defRPr/>
            </a:pPr>
            <a:r>
              <a:rPr lang="en-US" sz="2800" b="1">
                <a:solidFill>
                  <a:srgbClr val="A50021"/>
                </a:solidFill>
              </a:rPr>
              <a:t>                        EX. TPCF</a:t>
            </a:r>
          </a:p>
        </p:txBody>
      </p:sp>
      <p:sp>
        <p:nvSpPr>
          <p:cNvPr id="577542" name="Text Box 6"/>
          <p:cNvSpPr txBox="1">
            <a:spLocks noChangeArrowheads="1"/>
          </p:cNvSpPr>
          <p:nvPr/>
        </p:nvSpPr>
        <p:spPr bwMode="auto">
          <a:xfrm>
            <a:off x="1117601" y="2987675"/>
            <a:ext cx="1387559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T.pallidum </a:t>
            </a:r>
          </a:p>
          <a:p>
            <a:r>
              <a:rPr lang="en-US" b="1"/>
              <a:t>  antigen rgt.</a:t>
            </a:r>
          </a:p>
        </p:txBody>
      </p:sp>
      <p:sp>
        <p:nvSpPr>
          <p:cNvPr id="577543" name="Text Box 7"/>
          <p:cNvSpPr txBox="1">
            <a:spLocks noChangeArrowheads="1"/>
          </p:cNvSpPr>
          <p:nvPr/>
        </p:nvSpPr>
        <p:spPr bwMode="auto">
          <a:xfrm>
            <a:off x="711200" y="4740275"/>
            <a:ext cx="2022733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   PX SERUM</a:t>
            </a:r>
          </a:p>
          <a:p>
            <a:r>
              <a:rPr lang="en-US" b="1"/>
              <a:t>Anti-T.pallidum??? </a:t>
            </a:r>
          </a:p>
        </p:txBody>
      </p:sp>
      <p:sp>
        <p:nvSpPr>
          <p:cNvPr id="577544" name="Text Box 8"/>
          <p:cNvSpPr txBox="1">
            <a:spLocks noChangeArrowheads="1"/>
          </p:cNvSpPr>
          <p:nvPr/>
        </p:nvSpPr>
        <p:spPr bwMode="auto">
          <a:xfrm>
            <a:off x="4064001" y="1905000"/>
            <a:ext cx="235090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COMPLEMENT</a:t>
            </a:r>
          </a:p>
        </p:txBody>
      </p:sp>
      <p:sp>
        <p:nvSpPr>
          <p:cNvPr id="577545" name="Text Box 9"/>
          <p:cNvSpPr txBox="1">
            <a:spLocks noChangeArrowheads="1"/>
          </p:cNvSpPr>
          <p:nvPr/>
        </p:nvSpPr>
        <p:spPr bwMode="auto">
          <a:xfrm>
            <a:off x="8108951" y="3276600"/>
            <a:ext cx="158614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Sheep RBC rgt.</a:t>
            </a:r>
          </a:p>
        </p:txBody>
      </p:sp>
      <p:sp>
        <p:nvSpPr>
          <p:cNvPr id="577547" name="Text Box 11"/>
          <p:cNvSpPr txBox="1">
            <a:spLocks noChangeArrowheads="1"/>
          </p:cNvSpPr>
          <p:nvPr/>
        </p:nvSpPr>
        <p:spPr bwMode="auto">
          <a:xfrm>
            <a:off x="8005233" y="4876801"/>
            <a:ext cx="189635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Anti-rabbit ab rgt.</a:t>
            </a:r>
          </a:p>
        </p:txBody>
      </p:sp>
      <p:sp>
        <p:nvSpPr>
          <p:cNvPr id="577548" name="Line 12"/>
          <p:cNvSpPr>
            <a:spLocks noChangeShapeType="1"/>
          </p:cNvSpPr>
          <p:nvPr/>
        </p:nvSpPr>
        <p:spPr bwMode="auto">
          <a:xfrm>
            <a:off x="2336800" y="3810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77549" name="Line 13"/>
          <p:cNvSpPr>
            <a:spLocks noChangeShapeType="1"/>
          </p:cNvSpPr>
          <p:nvPr/>
        </p:nvSpPr>
        <p:spPr bwMode="auto">
          <a:xfrm>
            <a:off x="9652000" y="37338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77550" name="AutoShape 14"/>
          <p:cNvSpPr>
            <a:spLocks noChangeArrowheads="1"/>
          </p:cNvSpPr>
          <p:nvPr/>
        </p:nvSpPr>
        <p:spPr bwMode="auto">
          <a:xfrm>
            <a:off x="4267200" y="2362200"/>
            <a:ext cx="1422400" cy="2362200"/>
          </a:xfrm>
          <a:prstGeom prst="curvedLeftArrow">
            <a:avLst>
              <a:gd name="adj1" fmla="val 44286"/>
              <a:gd name="adj2" fmla="val 8857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77551" name="AutoShape 15"/>
          <p:cNvSpPr>
            <a:spLocks noChangeArrowheads="1"/>
          </p:cNvSpPr>
          <p:nvPr/>
        </p:nvSpPr>
        <p:spPr bwMode="auto">
          <a:xfrm>
            <a:off x="6400800" y="2362200"/>
            <a:ext cx="1320800" cy="2438400"/>
          </a:xfrm>
          <a:prstGeom prst="curvedRightArrow">
            <a:avLst>
              <a:gd name="adj1" fmla="val 49231"/>
              <a:gd name="adj2" fmla="val 9846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7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7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77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7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77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77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7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7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7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75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75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75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75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75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75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75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75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77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77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41" grpId="0"/>
      <p:bldP spid="577542" grpId="0" animBg="1"/>
      <p:bldP spid="577543" grpId="0" animBg="1"/>
      <p:bldP spid="577544" grpId="0" animBg="1"/>
      <p:bldP spid="577545" grpId="0" animBg="1"/>
      <p:bldP spid="577547" grpId="0" animBg="1"/>
      <p:bldP spid="577548" grpId="0" animBg="1"/>
      <p:bldP spid="577549" grpId="0" animBg="1"/>
      <p:bldP spid="577550" grpId="0" animBg="1"/>
      <p:bldP spid="57755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"/>
          <p:cNvSpPr txBox="1">
            <a:spLocks noChangeArrowheads="1"/>
          </p:cNvSpPr>
          <p:nvPr/>
        </p:nvSpPr>
        <p:spPr bwMode="auto">
          <a:xfrm>
            <a:off x="283634" y="160338"/>
            <a:ext cx="6708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latin typeface="Verdana" pitchFamily="34" charset="0"/>
              </a:rPr>
              <a:t>          PROCEDURE: </a:t>
            </a:r>
            <a:r>
              <a:rPr lang="en-US" sz="3200" b="1" i="1">
                <a:latin typeface="Verdana" pitchFamily="34" charset="0"/>
              </a:rPr>
              <a:t>ex. TPCF</a:t>
            </a:r>
          </a:p>
        </p:txBody>
      </p:sp>
      <p:sp>
        <p:nvSpPr>
          <p:cNvPr id="153603" name="AutoShape 3"/>
          <p:cNvSpPr>
            <a:spLocks noChangeArrowheads="1"/>
          </p:cNvSpPr>
          <p:nvPr/>
        </p:nvSpPr>
        <p:spPr bwMode="auto">
          <a:xfrm>
            <a:off x="1117600" y="1219200"/>
            <a:ext cx="203200" cy="2286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53604" name="AutoShape 4"/>
          <p:cNvSpPr>
            <a:spLocks noChangeArrowheads="1"/>
          </p:cNvSpPr>
          <p:nvPr/>
        </p:nvSpPr>
        <p:spPr bwMode="auto">
          <a:xfrm>
            <a:off x="2133600" y="1219200"/>
            <a:ext cx="203200" cy="2286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53605" name="AutoShape 5"/>
          <p:cNvSpPr>
            <a:spLocks noChangeArrowheads="1"/>
          </p:cNvSpPr>
          <p:nvPr/>
        </p:nvSpPr>
        <p:spPr bwMode="auto">
          <a:xfrm>
            <a:off x="1930400" y="1066800"/>
            <a:ext cx="203200" cy="2286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53606" name="AutoShape 6"/>
          <p:cNvSpPr>
            <a:spLocks noChangeArrowheads="1"/>
          </p:cNvSpPr>
          <p:nvPr/>
        </p:nvSpPr>
        <p:spPr bwMode="auto">
          <a:xfrm>
            <a:off x="1524000" y="1066800"/>
            <a:ext cx="203200" cy="2286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53607" name="AutoShape 7"/>
          <p:cNvSpPr>
            <a:spLocks noChangeArrowheads="1"/>
          </p:cNvSpPr>
          <p:nvPr/>
        </p:nvSpPr>
        <p:spPr bwMode="auto">
          <a:xfrm>
            <a:off x="1625600" y="1295400"/>
            <a:ext cx="203200" cy="2286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53608" name="Text Box 8"/>
          <p:cNvSpPr txBox="1">
            <a:spLocks noChangeArrowheads="1"/>
          </p:cNvSpPr>
          <p:nvPr/>
        </p:nvSpPr>
        <p:spPr bwMode="auto">
          <a:xfrm>
            <a:off x="2540000" y="838200"/>
            <a:ext cx="562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Verdana" pitchFamily="34" charset="0"/>
              </a:rPr>
              <a:t>+</a:t>
            </a:r>
            <a:endParaRPr lang="en-US" sz="1800">
              <a:latin typeface="Verdana" pitchFamily="34" charset="0"/>
            </a:endParaRPr>
          </a:p>
        </p:txBody>
      </p:sp>
      <p:sp>
        <p:nvSpPr>
          <p:cNvPr id="153610" name="Text Box 10"/>
          <p:cNvSpPr txBox="1">
            <a:spLocks noChangeArrowheads="1"/>
          </p:cNvSpPr>
          <p:nvPr/>
        </p:nvSpPr>
        <p:spPr bwMode="auto">
          <a:xfrm>
            <a:off x="5554133" y="838200"/>
            <a:ext cx="562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Verdana" pitchFamily="34" charset="0"/>
              </a:rPr>
              <a:t>+</a:t>
            </a:r>
            <a:endParaRPr lang="en-US" sz="1800">
              <a:latin typeface="Verdana" pitchFamily="34" charset="0"/>
            </a:endParaRPr>
          </a:p>
        </p:txBody>
      </p:sp>
      <p:sp>
        <p:nvSpPr>
          <p:cNvPr id="153611" name="AutoShape 11"/>
          <p:cNvSpPr>
            <a:spLocks noChangeArrowheads="1"/>
          </p:cNvSpPr>
          <p:nvPr/>
        </p:nvSpPr>
        <p:spPr bwMode="auto">
          <a:xfrm rot="5400000" flipH="1" flipV="1">
            <a:off x="6985000" y="508000"/>
            <a:ext cx="457200" cy="812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53612" name="AutoShape 12"/>
          <p:cNvSpPr>
            <a:spLocks noChangeArrowheads="1"/>
          </p:cNvSpPr>
          <p:nvPr/>
        </p:nvSpPr>
        <p:spPr bwMode="auto">
          <a:xfrm rot="5400000" flipH="1" flipV="1">
            <a:off x="7391400" y="889000"/>
            <a:ext cx="457200" cy="812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53613" name="AutoShape 13"/>
          <p:cNvSpPr>
            <a:spLocks noChangeArrowheads="1"/>
          </p:cNvSpPr>
          <p:nvPr/>
        </p:nvSpPr>
        <p:spPr bwMode="auto">
          <a:xfrm rot="5400000" flipH="1" flipV="1">
            <a:off x="6781800" y="1041400"/>
            <a:ext cx="457200" cy="812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53614" name="Text Box 14"/>
          <p:cNvSpPr txBox="1">
            <a:spLocks noChangeArrowheads="1"/>
          </p:cNvSpPr>
          <p:nvPr/>
        </p:nvSpPr>
        <p:spPr bwMode="auto">
          <a:xfrm>
            <a:off x="8297333" y="838200"/>
            <a:ext cx="562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Verdana" pitchFamily="34" charset="0"/>
              </a:rPr>
              <a:t>+</a:t>
            </a:r>
            <a:endParaRPr lang="en-US" sz="1800">
              <a:latin typeface="Verdana" pitchFamily="34" charset="0"/>
            </a:endParaRPr>
          </a:p>
        </p:txBody>
      </p:sp>
      <p:sp>
        <p:nvSpPr>
          <p:cNvPr id="153616" name="Text Box 16"/>
          <p:cNvSpPr txBox="1">
            <a:spLocks noChangeArrowheads="1"/>
          </p:cNvSpPr>
          <p:nvPr/>
        </p:nvSpPr>
        <p:spPr bwMode="auto">
          <a:xfrm>
            <a:off x="406400" y="2209800"/>
            <a:ext cx="29883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u="sng">
                <a:latin typeface="Verdana" pitchFamily="34" charset="0"/>
              </a:rPr>
              <a:t>POSITIVE REACTION</a:t>
            </a:r>
            <a:r>
              <a:rPr lang="en-US" b="1">
                <a:latin typeface="Verdana" pitchFamily="34" charset="0"/>
              </a:rPr>
              <a:t>:</a:t>
            </a:r>
          </a:p>
        </p:txBody>
      </p:sp>
      <p:sp>
        <p:nvSpPr>
          <p:cNvPr id="153617" name="AutoShape 17"/>
          <p:cNvSpPr>
            <a:spLocks noChangeArrowheads="1"/>
          </p:cNvSpPr>
          <p:nvPr/>
        </p:nvSpPr>
        <p:spPr bwMode="auto">
          <a:xfrm>
            <a:off x="304800" y="3048000"/>
            <a:ext cx="203200" cy="2286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53618" name="AutoShape 18"/>
          <p:cNvSpPr>
            <a:spLocks noChangeArrowheads="1"/>
          </p:cNvSpPr>
          <p:nvPr/>
        </p:nvSpPr>
        <p:spPr bwMode="auto">
          <a:xfrm>
            <a:off x="1320800" y="3048000"/>
            <a:ext cx="203200" cy="2286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53619" name="AutoShape 19"/>
          <p:cNvSpPr>
            <a:spLocks noChangeArrowheads="1"/>
          </p:cNvSpPr>
          <p:nvPr/>
        </p:nvSpPr>
        <p:spPr bwMode="auto">
          <a:xfrm>
            <a:off x="1117600" y="2895600"/>
            <a:ext cx="203200" cy="2286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53620" name="AutoShape 20"/>
          <p:cNvSpPr>
            <a:spLocks noChangeArrowheads="1"/>
          </p:cNvSpPr>
          <p:nvPr/>
        </p:nvSpPr>
        <p:spPr bwMode="auto">
          <a:xfrm>
            <a:off x="711200" y="2895600"/>
            <a:ext cx="203200" cy="2286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53621" name="AutoShape 21"/>
          <p:cNvSpPr>
            <a:spLocks noChangeArrowheads="1"/>
          </p:cNvSpPr>
          <p:nvPr/>
        </p:nvSpPr>
        <p:spPr bwMode="auto">
          <a:xfrm>
            <a:off x="812800" y="3124200"/>
            <a:ext cx="203200" cy="2286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53622" name="Text Box 22"/>
          <p:cNvSpPr txBox="1">
            <a:spLocks noChangeArrowheads="1"/>
          </p:cNvSpPr>
          <p:nvPr/>
        </p:nvSpPr>
        <p:spPr bwMode="auto">
          <a:xfrm>
            <a:off x="1524000" y="2819400"/>
            <a:ext cx="562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Verdana" pitchFamily="34" charset="0"/>
              </a:rPr>
              <a:t>+</a:t>
            </a:r>
            <a:endParaRPr lang="en-US" sz="1800">
              <a:latin typeface="Verdana" pitchFamily="34" charset="0"/>
            </a:endParaRPr>
          </a:p>
        </p:txBody>
      </p:sp>
      <p:sp>
        <p:nvSpPr>
          <p:cNvPr id="153624" name="Text Box 24"/>
          <p:cNvSpPr txBox="1">
            <a:spLocks noChangeArrowheads="1"/>
          </p:cNvSpPr>
          <p:nvPr/>
        </p:nvSpPr>
        <p:spPr bwMode="auto">
          <a:xfrm>
            <a:off x="4267200" y="2819400"/>
            <a:ext cx="562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Verdana" pitchFamily="34" charset="0"/>
              </a:rPr>
              <a:t>+</a:t>
            </a:r>
            <a:endParaRPr lang="en-US" sz="1800">
              <a:latin typeface="Verdana" pitchFamily="34" charset="0"/>
            </a:endParaRPr>
          </a:p>
        </p:txBody>
      </p:sp>
      <p:sp>
        <p:nvSpPr>
          <p:cNvPr id="153625" name="AutoShape 25"/>
          <p:cNvSpPr>
            <a:spLocks noChangeArrowheads="1"/>
          </p:cNvSpPr>
          <p:nvPr/>
        </p:nvSpPr>
        <p:spPr bwMode="auto">
          <a:xfrm rot="5400000" flipH="1" flipV="1">
            <a:off x="6172200" y="2565400"/>
            <a:ext cx="457200" cy="812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53626" name="AutoShape 26"/>
          <p:cNvSpPr>
            <a:spLocks noChangeArrowheads="1"/>
          </p:cNvSpPr>
          <p:nvPr/>
        </p:nvSpPr>
        <p:spPr bwMode="auto">
          <a:xfrm rot="5400000" flipH="1" flipV="1">
            <a:off x="6578600" y="2946400"/>
            <a:ext cx="457200" cy="812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53627" name="AutoShape 27"/>
          <p:cNvSpPr>
            <a:spLocks noChangeArrowheads="1"/>
          </p:cNvSpPr>
          <p:nvPr/>
        </p:nvSpPr>
        <p:spPr bwMode="auto">
          <a:xfrm rot="5400000" flipH="1" flipV="1">
            <a:off x="5969000" y="3098800"/>
            <a:ext cx="457200" cy="812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53628" name="Text Box 28"/>
          <p:cNvSpPr txBox="1">
            <a:spLocks noChangeArrowheads="1"/>
          </p:cNvSpPr>
          <p:nvPr/>
        </p:nvSpPr>
        <p:spPr bwMode="auto">
          <a:xfrm>
            <a:off x="9618133" y="4114800"/>
            <a:ext cx="125306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7200">
                <a:latin typeface="Verdana" pitchFamily="34" charset="0"/>
              </a:rPr>
              <a:t>+</a:t>
            </a:r>
            <a:endParaRPr lang="en-US" sz="4400">
              <a:latin typeface="Verdana" pitchFamily="34" charset="0"/>
            </a:endParaRPr>
          </a:p>
        </p:txBody>
      </p:sp>
      <p:sp>
        <p:nvSpPr>
          <p:cNvPr id="153630" name="Line 30"/>
          <p:cNvSpPr>
            <a:spLocks noChangeShapeType="1"/>
          </p:cNvSpPr>
          <p:nvPr/>
        </p:nvSpPr>
        <p:spPr bwMode="auto">
          <a:xfrm>
            <a:off x="7315200" y="3200400"/>
            <a:ext cx="111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IN"/>
          </a:p>
        </p:txBody>
      </p:sp>
      <p:sp>
        <p:nvSpPr>
          <p:cNvPr id="153633" name="AutoShape 33"/>
          <p:cNvSpPr>
            <a:spLocks noChangeArrowheads="1"/>
          </p:cNvSpPr>
          <p:nvPr/>
        </p:nvSpPr>
        <p:spPr bwMode="auto">
          <a:xfrm rot="5400000">
            <a:off x="9258300" y="3568700"/>
            <a:ext cx="381000" cy="4064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53634" name="AutoShape 34"/>
          <p:cNvSpPr>
            <a:spLocks noChangeArrowheads="1"/>
          </p:cNvSpPr>
          <p:nvPr/>
        </p:nvSpPr>
        <p:spPr bwMode="auto">
          <a:xfrm rot="5400000">
            <a:off x="8890000" y="2882900"/>
            <a:ext cx="304800" cy="4064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53635" name="AutoShape 35"/>
          <p:cNvSpPr>
            <a:spLocks noChangeArrowheads="1"/>
          </p:cNvSpPr>
          <p:nvPr/>
        </p:nvSpPr>
        <p:spPr bwMode="auto">
          <a:xfrm rot="5400000" flipH="1" flipV="1">
            <a:off x="10947400" y="3403600"/>
            <a:ext cx="457200" cy="812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53636" name="AutoShape 36"/>
          <p:cNvSpPr>
            <a:spLocks noChangeArrowheads="1"/>
          </p:cNvSpPr>
          <p:nvPr/>
        </p:nvSpPr>
        <p:spPr bwMode="auto">
          <a:xfrm rot="5400000" flipH="1" flipV="1">
            <a:off x="10439400" y="2641600"/>
            <a:ext cx="457200" cy="812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53637" name="Line 37"/>
          <p:cNvSpPr>
            <a:spLocks noChangeShapeType="1"/>
          </p:cNvSpPr>
          <p:nvPr/>
        </p:nvSpPr>
        <p:spPr bwMode="auto">
          <a:xfrm flipH="1">
            <a:off x="5283200" y="5257800"/>
            <a:ext cx="193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IN"/>
          </a:p>
        </p:txBody>
      </p:sp>
      <p:sp>
        <p:nvSpPr>
          <p:cNvPr id="153638" name="Text Box 38"/>
          <p:cNvSpPr txBox="1">
            <a:spLocks noChangeArrowheads="1"/>
          </p:cNvSpPr>
          <p:nvPr/>
        </p:nvSpPr>
        <p:spPr bwMode="auto">
          <a:xfrm>
            <a:off x="2338917" y="6110288"/>
            <a:ext cx="21900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Verdana" pitchFamily="34" charset="0"/>
              </a:rPr>
              <a:t>NO HEMOLYSIS</a:t>
            </a:r>
          </a:p>
        </p:txBody>
      </p:sp>
      <p:sp>
        <p:nvSpPr>
          <p:cNvPr id="153649" name="AutoShape 49"/>
          <p:cNvSpPr>
            <a:spLocks/>
          </p:cNvSpPr>
          <p:nvPr/>
        </p:nvSpPr>
        <p:spPr bwMode="auto">
          <a:xfrm>
            <a:off x="6841067" y="5618163"/>
            <a:ext cx="4165600" cy="1143000"/>
          </a:xfrm>
          <a:prstGeom prst="borderCallout1">
            <a:avLst>
              <a:gd name="adj1" fmla="val 10000"/>
              <a:gd name="adj2" fmla="val -2440"/>
              <a:gd name="adj3" fmla="val -7639"/>
              <a:gd name="adj4" fmla="val -5172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 sz="1800">
              <a:latin typeface="Verdana" pitchFamily="34" charset="0"/>
            </a:endParaRPr>
          </a:p>
        </p:txBody>
      </p:sp>
      <p:sp>
        <p:nvSpPr>
          <p:cNvPr id="153650" name="Text Box 50"/>
          <p:cNvSpPr txBox="1">
            <a:spLocks noChangeArrowheads="1"/>
          </p:cNvSpPr>
          <p:nvPr/>
        </p:nvSpPr>
        <p:spPr bwMode="auto">
          <a:xfrm>
            <a:off x="7010400" y="5562600"/>
            <a:ext cx="293702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n-US" sz="1800" b="1">
              <a:solidFill>
                <a:srgbClr val="6600CC"/>
              </a:solidFill>
              <a:latin typeface="Verdana" pitchFamily="34" charset="0"/>
            </a:endParaRPr>
          </a:p>
          <a:p>
            <a:pPr algn="ctr" eaLnBrk="0" hangingPunct="0"/>
            <a:r>
              <a:rPr lang="en-US" sz="1800" b="1">
                <a:solidFill>
                  <a:srgbClr val="6600CC"/>
                </a:solidFill>
                <a:latin typeface="Verdana" pitchFamily="34" charset="0"/>
              </a:rPr>
              <a:t>  TEST SYSTEM FIXES</a:t>
            </a:r>
          </a:p>
          <a:p>
            <a:pPr algn="ctr" eaLnBrk="0" hangingPunct="0"/>
            <a:r>
              <a:rPr lang="en-US" sz="1800" b="1">
                <a:solidFill>
                  <a:srgbClr val="6600CC"/>
                </a:solidFill>
                <a:latin typeface="Verdana" pitchFamily="34" charset="0"/>
              </a:rPr>
              <a:t>COMPLEMENT</a:t>
            </a:r>
          </a:p>
        </p:txBody>
      </p:sp>
      <p:pic>
        <p:nvPicPr>
          <p:cNvPr id="153651" name="Picture 51" descr="AntibodyCore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1" y="685800"/>
            <a:ext cx="168275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2" name="Picture 52" descr="AntibodyCore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61601" y="609600"/>
            <a:ext cx="168275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5" name="AutoShape 15"/>
          <p:cNvSpPr>
            <a:spLocks noChangeArrowheads="1"/>
          </p:cNvSpPr>
          <p:nvPr/>
        </p:nvSpPr>
        <p:spPr bwMode="auto">
          <a:xfrm>
            <a:off x="9652000" y="762000"/>
            <a:ext cx="1219200" cy="838200"/>
          </a:xfrm>
          <a:prstGeom prst="sun">
            <a:avLst>
              <a:gd name="adj" fmla="val 25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pic>
        <p:nvPicPr>
          <p:cNvPr id="153653" name="Picture 53" descr="AntibodyCore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1" y="2743200"/>
            <a:ext cx="168275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4" name="Picture 54" descr="AntibodyCore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90051" y="3276600"/>
            <a:ext cx="168274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5" name="Picture 55" descr="AntibodyCore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37601" y="2514600"/>
            <a:ext cx="168275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6" name="Picture 56" descr="AntibodyCore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0851" y="4572000"/>
            <a:ext cx="168274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7" name="AutoShape 57"/>
          <p:cNvSpPr>
            <a:spLocks noChangeArrowheads="1"/>
          </p:cNvSpPr>
          <p:nvPr/>
        </p:nvSpPr>
        <p:spPr bwMode="auto">
          <a:xfrm>
            <a:off x="7461251" y="4724400"/>
            <a:ext cx="1219200" cy="838200"/>
          </a:xfrm>
          <a:prstGeom prst="sun">
            <a:avLst>
              <a:gd name="adj" fmla="val 25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53658" name="AutoShape 58"/>
          <p:cNvSpPr>
            <a:spLocks noChangeArrowheads="1"/>
          </p:cNvSpPr>
          <p:nvPr/>
        </p:nvSpPr>
        <p:spPr bwMode="auto">
          <a:xfrm rot="5400000">
            <a:off x="2654300" y="5397500"/>
            <a:ext cx="381000" cy="4064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53659" name="AutoShape 59"/>
          <p:cNvSpPr>
            <a:spLocks noChangeArrowheads="1"/>
          </p:cNvSpPr>
          <p:nvPr/>
        </p:nvSpPr>
        <p:spPr bwMode="auto">
          <a:xfrm rot="5400000">
            <a:off x="2286000" y="4711700"/>
            <a:ext cx="304800" cy="4064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53660" name="AutoShape 60"/>
          <p:cNvSpPr>
            <a:spLocks noChangeArrowheads="1"/>
          </p:cNvSpPr>
          <p:nvPr/>
        </p:nvSpPr>
        <p:spPr bwMode="auto">
          <a:xfrm rot="5400000" flipH="1" flipV="1">
            <a:off x="4343400" y="5232400"/>
            <a:ext cx="457200" cy="812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53661" name="AutoShape 61"/>
          <p:cNvSpPr>
            <a:spLocks noChangeArrowheads="1"/>
          </p:cNvSpPr>
          <p:nvPr/>
        </p:nvSpPr>
        <p:spPr bwMode="auto">
          <a:xfrm rot="5400000" flipH="1" flipV="1">
            <a:off x="3835400" y="4470400"/>
            <a:ext cx="457200" cy="812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pic>
        <p:nvPicPr>
          <p:cNvPr id="153662" name="Picture 62" descr="AntibodyCore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6051" y="5105400"/>
            <a:ext cx="168274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3" name="Picture 63" descr="AntibodyCore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1" y="4343400"/>
            <a:ext cx="168275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4" name="Picture 64" descr="AntibodyCore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201" y="5029200"/>
            <a:ext cx="168275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5" name="AutoShape 65"/>
          <p:cNvSpPr>
            <a:spLocks noChangeArrowheads="1"/>
          </p:cNvSpPr>
          <p:nvPr/>
        </p:nvSpPr>
        <p:spPr bwMode="auto">
          <a:xfrm>
            <a:off x="101600" y="5181600"/>
            <a:ext cx="1219200" cy="838200"/>
          </a:xfrm>
          <a:prstGeom prst="sun">
            <a:avLst>
              <a:gd name="adj" fmla="val 25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53667" name="Text Box 67"/>
          <p:cNvSpPr txBox="1">
            <a:spLocks noChangeArrowheads="1"/>
          </p:cNvSpPr>
          <p:nvPr/>
        </p:nvSpPr>
        <p:spPr bwMode="auto">
          <a:xfrm>
            <a:off x="609600" y="1611313"/>
            <a:ext cx="15728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RGT:BACTERIAL Ag</a:t>
            </a:r>
          </a:p>
        </p:txBody>
      </p:sp>
      <p:sp>
        <p:nvSpPr>
          <p:cNvPr id="153668" name="Text Box 68"/>
          <p:cNvSpPr txBox="1">
            <a:spLocks noChangeArrowheads="1"/>
          </p:cNvSpPr>
          <p:nvPr/>
        </p:nvSpPr>
        <p:spPr bwMode="auto">
          <a:xfrm>
            <a:off x="3556000" y="1600201"/>
            <a:ext cx="246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PX SERUM </a:t>
            </a:r>
          </a:p>
          <a:p>
            <a:pPr algn="ctr"/>
            <a:r>
              <a:rPr lang="en-US" sz="1400" b="1"/>
              <a:t>ANTI-T</a:t>
            </a:r>
            <a:r>
              <a:rPr lang="en-US" sz="1400" b="1" i="1"/>
              <a:t>.pallidum</a:t>
            </a:r>
            <a:r>
              <a:rPr lang="en-US" sz="1400" b="1"/>
              <a:t>???</a:t>
            </a:r>
          </a:p>
        </p:txBody>
      </p:sp>
      <p:sp>
        <p:nvSpPr>
          <p:cNvPr id="153669" name="Text Box 69"/>
          <p:cNvSpPr txBox="1">
            <a:spLocks noChangeArrowheads="1"/>
          </p:cNvSpPr>
          <p:nvPr/>
        </p:nvSpPr>
        <p:spPr bwMode="auto">
          <a:xfrm>
            <a:off x="6096000" y="1600200"/>
            <a:ext cx="16514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RGT: COMPLEMENT</a:t>
            </a:r>
          </a:p>
        </p:txBody>
      </p:sp>
      <p:sp>
        <p:nvSpPr>
          <p:cNvPr id="153670" name="Text Box 70"/>
          <p:cNvSpPr txBox="1">
            <a:spLocks noChangeArrowheads="1"/>
          </p:cNvSpPr>
          <p:nvPr/>
        </p:nvSpPr>
        <p:spPr bwMode="auto">
          <a:xfrm>
            <a:off x="9158818" y="1600200"/>
            <a:ext cx="17252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RGT:INDICATOR CELL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5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5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5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5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5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5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5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5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5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5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5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5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5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5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5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53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5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5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5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5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15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5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5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5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15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15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15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15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153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153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153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153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153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153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153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15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15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153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15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/>
      <p:bldP spid="153603" grpId="0" animBg="1"/>
      <p:bldP spid="153604" grpId="0" animBg="1"/>
      <p:bldP spid="153605" grpId="0" animBg="1"/>
      <p:bldP spid="153606" grpId="0" animBg="1"/>
      <p:bldP spid="153607" grpId="0" animBg="1"/>
      <p:bldP spid="153608" grpId="0"/>
      <p:bldP spid="153610" grpId="0"/>
      <p:bldP spid="153611" grpId="0" animBg="1"/>
      <p:bldP spid="153612" grpId="0" animBg="1"/>
      <p:bldP spid="153613" grpId="0" animBg="1"/>
      <p:bldP spid="153614" grpId="0"/>
      <p:bldP spid="153616" grpId="0"/>
      <p:bldP spid="153617" grpId="0" animBg="1"/>
      <p:bldP spid="153618" grpId="0" animBg="1"/>
      <p:bldP spid="153619" grpId="0" animBg="1"/>
      <p:bldP spid="153620" grpId="0" animBg="1"/>
      <p:bldP spid="153621" grpId="0" animBg="1"/>
      <p:bldP spid="153622" grpId="0"/>
      <p:bldP spid="153624" grpId="0"/>
      <p:bldP spid="153625" grpId="0" animBg="1"/>
      <p:bldP spid="153626" grpId="0" animBg="1"/>
      <p:bldP spid="153627" grpId="0" animBg="1"/>
      <p:bldP spid="153628" grpId="0"/>
      <p:bldP spid="153630" grpId="0" animBg="1"/>
      <p:bldP spid="153633" grpId="0" animBg="1"/>
      <p:bldP spid="153634" grpId="0" animBg="1"/>
      <p:bldP spid="153635" grpId="0" animBg="1"/>
      <p:bldP spid="153636" grpId="0" animBg="1"/>
      <p:bldP spid="153637" grpId="0" animBg="1"/>
      <p:bldP spid="153637" grpId="1" animBg="1"/>
      <p:bldP spid="153638" grpId="0"/>
      <p:bldP spid="153649" grpId="0" animBg="1"/>
      <p:bldP spid="153650" grpId="0"/>
      <p:bldP spid="153615" grpId="0" animBg="1"/>
      <p:bldP spid="153657" grpId="0" animBg="1"/>
      <p:bldP spid="153658" grpId="0" animBg="1"/>
      <p:bldP spid="153659" grpId="0" animBg="1"/>
      <p:bldP spid="153660" grpId="0" animBg="1"/>
      <p:bldP spid="153661" grpId="0" animBg="1"/>
      <p:bldP spid="153665" grpId="0" animBg="1"/>
      <p:bldP spid="153667" grpId="0"/>
      <p:bldP spid="153668" grpId="0"/>
      <p:bldP spid="153669" grpId="0"/>
      <p:bldP spid="15367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1712384" y="914400"/>
            <a:ext cx="30524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u="sng">
                <a:latin typeface="Verdana" pitchFamily="34" charset="0"/>
              </a:rPr>
              <a:t>NEGATIVE REACTION:</a:t>
            </a:r>
          </a:p>
        </p:txBody>
      </p:sp>
      <p:sp>
        <p:nvSpPr>
          <p:cNvPr id="154627" name="AutoShape 3"/>
          <p:cNvSpPr>
            <a:spLocks noChangeArrowheads="1"/>
          </p:cNvSpPr>
          <p:nvPr/>
        </p:nvSpPr>
        <p:spPr bwMode="auto">
          <a:xfrm>
            <a:off x="880533" y="2178050"/>
            <a:ext cx="203200" cy="2286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54628" name="AutoShape 4"/>
          <p:cNvSpPr>
            <a:spLocks noChangeArrowheads="1"/>
          </p:cNvSpPr>
          <p:nvPr/>
        </p:nvSpPr>
        <p:spPr bwMode="auto">
          <a:xfrm>
            <a:off x="1896533" y="2178050"/>
            <a:ext cx="203200" cy="2286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54629" name="AutoShape 5"/>
          <p:cNvSpPr>
            <a:spLocks noChangeArrowheads="1"/>
          </p:cNvSpPr>
          <p:nvPr/>
        </p:nvSpPr>
        <p:spPr bwMode="auto">
          <a:xfrm>
            <a:off x="1693333" y="2025650"/>
            <a:ext cx="203200" cy="2286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54630" name="AutoShape 6"/>
          <p:cNvSpPr>
            <a:spLocks noChangeArrowheads="1"/>
          </p:cNvSpPr>
          <p:nvPr/>
        </p:nvSpPr>
        <p:spPr bwMode="auto">
          <a:xfrm>
            <a:off x="1286933" y="2025650"/>
            <a:ext cx="203200" cy="2286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54631" name="AutoShape 7"/>
          <p:cNvSpPr>
            <a:spLocks noChangeArrowheads="1"/>
          </p:cNvSpPr>
          <p:nvPr/>
        </p:nvSpPr>
        <p:spPr bwMode="auto">
          <a:xfrm>
            <a:off x="1388533" y="2254250"/>
            <a:ext cx="203200" cy="2286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2201333" y="1949450"/>
            <a:ext cx="562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Verdana" pitchFamily="34" charset="0"/>
              </a:rPr>
              <a:t>+</a:t>
            </a:r>
            <a:endParaRPr lang="en-US" sz="1800">
              <a:latin typeface="Verdana" pitchFamily="34" charset="0"/>
            </a:endParaRPr>
          </a:p>
        </p:txBody>
      </p:sp>
      <p:sp>
        <p:nvSpPr>
          <p:cNvPr id="154633" name="Text Box 9"/>
          <p:cNvSpPr txBox="1">
            <a:spLocks noChangeArrowheads="1"/>
          </p:cNvSpPr>
          <p:nvPr/>
        </p:nvSpPr>
        <p:spPr bwMode="auto">
          <a:xfrm>
            <a:off x="3230034" y="1860550"/>
            <a:ext cx="18221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Verdana" pitchFamily="34" charset="0"/>
              </a:rPr>
              <a:t>PX ANTIBODY</a:t>
            </a:r>
          </a:p>
          <a:p>
            <a:pPr eaLnBrk="0" hangingPunct="0"/>
            <a:r>
              <a:rPr lang="en-US" sz="1800">
                <a:latin typeface="Verdana" pitchFamily="34" charset="0"/>
              </a:rPr>
              <a:t>NOT PRESENT</a:t>
            </a:r>
          </a:p>
        </p:txBody>
      </p:sp>
      <p:sp>
        <p:nvSpPr>
          <p:cNvPr id="154634" name="Text Box 10"/>
          <p:cNvSpPr txBox="1">
            <a:spLocks noChangeArrowheads="1"/>
          </p:cNvSpPr>
          <p:nvPr/>
        </p:nvSpPr>
        <p:spPr bwMode="auto">
          <a:xfrm>
            <a:off x="5655733" y="1949450"/>
            <a:ext cx="562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Verdana" pitchFamily="34" charset="0"/>
              </a:rPr>
              <a:t>+</a:t>
            </a:r>
            <a:endParaRPr lang="en-US" sz="1800">
              <a:latin typeface="Verdana" pitchFamily="34" charset="0"/>
            </a:endParaRPr>
          </a:p>
        </p:txBody>
      </p:sp>
      <p:sp>
        <p:nvSpPr>
          <p:cNvPr id="154635" name="AutoShape 11"/>
          <p:cNvSpPr>
            <a:spLocks noChangeArrowheads="1"/>
          </p:cNvSpPr>
          <p:nvPr/>
        </p:nvSpPr>
        <p:spPr bwMode="auto">
          <a:xfrm rot="5400000" flipH="1" flipV="1">
            <a:off x="6781800" y="1574800"/>
            <a:ext cx="457200" cy="812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54636" name="AutoShape 12"/>
          <p:cNvSpPr>
            <a:spLocks noChangeArrowheads="1"/>
          </p:cNvSpPr>
          <p:nvPr/>
        </p:nvSpPr>
        <p:spPr bwMode="auto">
          <a:xfrm rot="5400000" flipH="1" flipV="1">
            <a:off x="7188200" y="1955800"/>
            <a:ext cx="457200" cy="812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54637" name="AutoShape 13"/>
          <p:cNvSpPr>
            <a:spLocks noChangeArrowheads="1"/>
          </p:cNvSpPr>
          <p:nvPr/>
        </p:nvSpPr>
        <p:spPr bwMode="auto">
          <a:xfrm rot="5400000" flipH="1" flipV="1">
            <a:off x="6578600" y="2108200"/>
            <a:ext cx="457200" cy="812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54638" name="Text Box 14"/>
          <p:cNvSpPr txBox="1">
            <a:spLocks noChangeArrowheads="1"/>
          </p:cNvSpPr>
          <p:nvPr/>
        </p:nvSpPr>
        <p:spPr bwMode="auto">
          <a:xfrm>
            <a:off x="10024533" y="2743200"/>
            <a:ext cx="562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Verdana" pitchFamily="34" charset="0"/>
              </a:rPr>
              <a:t>+</a:t>
            </a:r>
            <a:endParaRPr lang="en-US" sz="1800">
              <a:latin typeface="Verdana" pitchFamily="34" charset="0"/>
            </a:endParaRPr>
          </a:p>
        </p:txBody>
      </p:sp>
      <p:sp>
        <p:nvSpPr>
          <p:cNvPr id="154640" name="Line 16"/>
          <p:cNvSpPr>
            <a:spLocks noChangeShapeType="1"/>
          </p:cNvSpPr>
          <p:nvPr/>
        </p:nvSpPr>
        <p:spPr bwMode="auto">
          <a:xfrm>
            <a:off x="7924800" y="2209800"/>
            <a:ext cx="111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IN"/>
          </a:p>
        </p:txBody>
      </p:sp>
      <p:sp>
        <p:nvSpPr>
          <p:cNvPr id="154641" name="AutoShape 17"/>
          <p:cNvSpPr>
            <a:spLocks noChangeArrowheads="1"/>
          </p:cNvSpPr>
          <p:nvPr/>
        </p:nvSpPr>
        <p:spPr bwMode="auto">
          <a:xfrm rot="5400000" flipH="1" flipV="1">
            <a:off x="10947400" y="2260600"/>
            <a:ext cx="457200" cy="812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54642" name="AutoShape 18"/>
          <p:cNvSpPr>
            <a:spLocks noChangeArrowheads="1"/>
          </p:cNvSpPr>
          <p:nvPr/>
        </p:nvSpPr>
        <p:spPr bwMode="auto">
          <a:xfrm rot="5400000" flipH="1" flipV="1">
            <a:off x="11252200" y="1727200"/>
            <a:ext cx="457200" cy="812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54643" name="Line 19"/>
          <p:cNvSpPr>
            <a:spLocks noChangeShapeType="1"/>
          </p:cNvSpPr>
          <p:nvPr/>
        </p:nvSpPr>
        <p:spPr bwMode="auto">
          <a:xfrm flipH="1">
            <a:off x="5384800" y="4191000"/>
            <a:ext cx="233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IN"/>
          </a:p>
        </p:txBody>
      </p:sp>
      <p:sp>
        <p:nvSpPr>
          <p:cNvPr id="154645" name="AutoShape 21"/>
          <p:cNvSpPr>
            <a:spLocks noChangeArrowheads="1"/>
          </p:cNvSpPr>
          <p:nvPr/>
        </p:nvSpPr>
        <p:spPr bwMode="auto">
          <a:xfrm rot="5400000">
            <a:off x="10414000" y="1854200"/>
            <a:ext cx="304800" cy="4064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54646" name="AutoShape 22"/>
          <p:cNvSpPr>
            <a:spLocks noChangeArrowheads="1"/>
          </p:cNvSpPr>
          <p:nvPr/>
        </p:nvSpPr>
        <p:spPr bwMode="auto">
          <a:xfrm rot="5400000">
            <a:off x="9969500" y="2425700"/>
            <a:ext cx="381000" cy="4064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54649" name="AutoShape 25"/>
          <p:cNvSpPr>
            <a:spLocks noChangeArrowheads="1"/>
          </p:cNvSpPr>
          <p:nvPr/>
        </p:nvSpPr>
        <p:spPr bwMode="auto">
          <a:xfrm rot="5400000">
            <a:off x="4013200" y="3835400"/>
            <a:ext cx="304800" cy="4064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54650" name="AutoShape 26"/>
          <p:cNvSpPr>
            <a:spLocks noChangeArrowheads="1"/>
          </p:cNvSpPr>
          <p:nvPr/>
        </p:nvSpPr>
        <p:spPr bwMode="auto">
          <a:xfrm rot="5400000">
            <a:off x="4216400" y="3530600"/>
            <a:ext cx="304800" cy="4064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54652" name="Text Box 28"/>
          <p:cNvSpPr txBox="1">
            <a:spLocks noChangeArrowheads="1"/>
          </p:cNvSpPr>
          <p:nvPr/>
        </p:nvSpPr>
        <p:spPr bwMode="auto">
          <a:xfrm>
            <a:off x="711201" y="4724401"/>
            <a:ext cx="17203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Verdana" pitchFamily="34" charset="0"/>
              </a:rPr>
              <a:t>HEMOLYSIS</a:t>
            </a:r>
          </a:p>
        </p:txBody>
      </p:sp>
      <p:sp>
        <p:nvSpPr>
          <p:cNvPr id="154653" name="AutoShape 29"/>
          <p:cNvSpPr>
            <a:spLocks/>
          </p:cNvSpPr>
          <p:nvPr/>
        </p:nvSpPr>
        <p:spPr bwMode="auto">
          <a:xfrm>
            <a:off x="4064000" y="4876800"/>
            <a:ext cx="4165600" cy="1143000"/>
          </a:xfrm>
          <a:prstGeom prst="borderCallout1">
            <a:avLst>
              <a:gd name="adj1" fmla="val 10000"/>
              <a:gd name="adj2" fmla="val -2440"/>
              <a:gd name="adj3" fmla="val -42778"/>
              <a:gd name="adj4" fmla="val -47611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 sz="1800">
              <a:latin typeface="Verdana" pitchFamily="34" charset="0"/>
            </a:endParaRPr>
          </a:p>
        </p:txBody>
      </p:sp>
      <p:sp>
        <p:nvSpPr>
          <p:cNvPr id="154654" name="Text Box 30"/>
          <p:cNvSpPr txBox="1">
            <a:spLocks noChangeArrowheads="1"/>
          </p:cNvSpPr>
          <p:nvPr/>
        </p:nvSpPr>
        <p:spPr bwMode="auto">
          <a:xfrm>
            <a:off x="4205818" y="5149850"/>
            <a:ext cx="2892137" cy="646331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6600CC"/>
                </a:solidFill>
                <a:latin typeface="Verdana" pitchFamily="34" charset="0"/>
              </a:rPr>
              <a:t>INDICATOR SYSTEM </a:t>
            </a:r>
          </a:p>
          <a:p>
            <a:pPr algn="ctr" eaLnBrk="0" hangingPunct="0"/>
            <a:r>
              <a:rPr lang="en-US" sz="1800" b="1">
                <a:solidFill>
                  <a:srgbClr val="6600CC"/>
                </a:solidFill>
                <a:latin typeface="Verdana" pitchFamily="34" charset="0"/>
              </a:rPr>
              <a:t>FIXES COMPLEMENT</a:t>
            </a:r>
          </a:p>
        </p:txBody>
      </p:sp>
      <p:pic>
        <p:nvPicPr>
          <p:cNvPr id="154655" name="Picture 31" descr="AntibodyCore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88451" y="3429000"/>
            <a:ext cx="168274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56" name="AutoShape 32"/>
          <p:cNvSpPr>
            <a:spLocks noChangeArrowheads="1"/>
          </p:cNvSpPr>
          <p:nvPr/>
        </p:nvSpPr>
        <p:spPr bwMode="auto">
          <a:xfrm>
            <a:off x="8578851" y="3581400"/>
            <a:ext cx="1219200" cy="838200"/>
          </a:xfrm>
          <a:prstGeom prst="sun">
            <a:avLst>
              <a:gd name="adj" fmla="val 25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pic>
        <p:nvPicPr>
          <p:cNvPr id="154657" name="Picture 33" descr="AntibodyCore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6001" y="3581400"/>
            <a:ext cx="168275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58" name="AutoShape 34"/>
          <p:cNvSpPr>
            <a:spLocks noChangeArrowheads="1"/>
          </p:cNvSpPr>
          <p:nvPr/>
        </p:nvSpPr>
        <p:spPr bwMode="auto">
          <a:xfrm>
            <a:off x="406400" y="3733800"/>
            <a:ext cx="1219200" cy="838200"/>
          </a:xfrm>
          <a:prstGeom prst="sun">
            <a:avLst>
              <a:gd name="adj" fmla="val 25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54659" name="AutoShape 35"/>
          <p:cNvSpPr>
            <a:spLocks noChangeArrowheads="1"/>
          </p:cNvSpPr>
          <p:nvPr/>
        </p:nvSpPr>
        <p:spPr bwMode="auto">
          <a:xfrm rot="5400000" flipH="1" flipV="1">
            <a:off x="2717800" y="3708400"/>
            <a:ext cx="457200" cy="812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54660" name="AutoShape 36"/>
          <p:cNvSpPr>
            <a:spLocks noChangeArrowheads="1"/>
          </p:cNvSpPr>
          <p:nvPr/>
        </p:nvSpPr>
        <p:spPr bwMode="auto">
          <a:xfrm rot="5400000">
            <a:off x="4318000" y="4216400"/>
            <a:ext cx="304800" cy="4064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54661" name="AutoShape 37"/>
          <p:cNvSpPr>
            <a:spLocks noChangeArrowheads="1"/>
          </p:cNvSpPr>
          <p:nvPr/>
        </p:nvSpPr>
        <p:spPr bwMode="auto">
          <a:xfrm rot="5400000">
            <a:off x="4521200" y="3911600"/>
            <a:ext cx="304800" cy="4064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54662" name="AutoShape 38"/>
          <p:cNvSpPr>
            <a:spLocks noChangeArrowheads="1"/>
          </p:cNvSpPr>
          <p:nvPr/>
        </p:nvSpPr>
        <p:spPr bwMode="auto">
          <a:xfrm rot="5400000">
            <a:off x="9499600" y="2311400"/>
            <a:ext cx="304800" cy="4064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54663" name="AutoShape 39"/>
          <p:cNvSpPr>
            <a:spLocks noChangeArrowheads="1"/>
          </p:cNvSpPr>
          <p:nvPr/>
        </p:nvSpPr>
        <p:spPr bwMode="auto">
          <a:xfrm rot="5400000">
            <a:off x="9702800" y="2006600"/>
            <a:ext cx="304800" cy="4064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54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5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5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5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54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4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54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54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54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54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54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5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5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54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54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54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54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54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54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/>
      <p:bldP spid="154627" grpId="0" animBg="1"/>
      <p:bldP spid="154628" grpId="0" animBg="1"/>
      <p:bldP spid="154629" grpId="0" animBg="1"/>
      <p:bldP spid="154630" grpId="0" animBg="1"/>
      <p:bldP spid="154631" grpId="0" animBg="1"/>
      <p:bldP spid="154632" grpId="0"/>
      <p:bldP spid="154633" grpId="0"/>
      <p:bldP spid="154634" grpId="0"/>
      <p:bldP spid="154635" grpId="0" animBg="1"/>
      <p:bldP spid="154636" grpId="0" animBg="1"/>
      <p:bldP spid="154637" grpId="0" animBg="1"/>
      <p:bldP spid="154638" grpId="0"/>
      <p:bldP spid="154640" grpId="0" animBg="1"/>
      <p:bldP spid="154641" grpId="0" animBg="1"/>
      <p:bldP spid="154642" grpId="0" animBg="1"/>
      <p:bldP spid="154643" grpId="0" animBg="1"/>
      <p:bldP spid="154645" grpId="0" animBg="1"/>
      <p:bldP spid="154646" grpId="0" animBg="1"/>
      <p:bldP spid="154649" grpId="0" animBg="1"/>
      <p:bldP spid="154650" grpId="0" animBg="1"/>
      <p:bldP spid="154652" grpId="0"/>
      <p:bldP spid="154653" grpId="0" animBg="1"/>
      <p:bldP spid="154654" grpId="0" animBg="1"/>
      <p:bldP spid="154656" grpId="0" animBg="1"/>
      <p:bldP spid="154658" grpId="0" animBg="1"/>
      <p:bldP spid="154659" grpId="0" animBg="1"/>
      <p:bldP spid="154660" grpId="0" animBg="1"/>
      <p:bldP spid="154661" grpId="0" animBg="1"/>
      <p:bldP spid="154662" grpId="0" animBg="1"/>
      <p:bldP spid="15466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0" y="3962401"/>
            <a:ext cx="12192000" cy="243143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/>
            <a:r>
              <a:rPr lang="en-US" sz="3600" dirty="0"/>
              <a:t>   Types of Neutralization Tests</a:t>
            </a:r>
          </a:p>
          <a:p>
            <a:pPr marL="457200" indent="-457200"/>
            <a:r>
              <a:rPr lang="en-US" sz="3600" dirty="0"/>
              <a:t>	1.   </a:t>
            </a:r>
            <a:r>
              <a:rPr lang="en-US" sz="4000" dirty="0"/>
              <a:t>Toxin Neutralization (e.g. Schick Test, Dick Test, ASO </a:t>
            </a:r>
            <a:r>
              <a:rPr lang="en-US" sz="4000" dirty="0" err="1"/>
              <a:t>TitrationTest</a:t>
            </a:r>
            <a:r>
              <a:rPr lang="en-US" sz="4000" dirty="0"/>
              <a:t>)</a:t>
            </a:r>
          </a:p>
          <a:p>
            <a:pPr marL="457200" indent="-457200"/>
            <a:r>
              <a:rPr lang="en-US" sz="3600" dirty="0"/>
              <a:t>	2.   Virus Neutralization </a:t>
            </a:r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812800" y="158409"/>
            <a:ext cx="11379200" cy="32778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/>
              <a:t>IV.NEUTRALIZATION</a:t>
            </a:r>
          </a:p>
          <a:p>
            <a:pPr eaLnBrk="0" hangingPunct="0"/>
            <a:r>
              <a:rPr lang="en-US" sz="3600" dirty="0"/>
              <a:t>-   This is the reaction in which the antigenic activity is stopped (neutralized) by its specific antibody.</a:t>
            </a:r>
          </a:p>
          <a:p>
            <a:pPr eaLnBrk="0" hangingPunct="0"/>
            <a:r>
              <a:rPr lang="en-US" sz="3600" dirty="0"/>
              <a:t>-   Target: To detect toxins, viral agents or Abs to the toxin or viral agents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/>
      <p:bldP spid="15667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203200" y="228600"/>
            <a:ext cx="12496800" cy="3477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42900" indent="-342900" algn="ctr">
              <a:buFontTx/>
              <a:buAutoNum type="alphaUcPeriod"/>
            </a:pPr>
            <a:r>
              <a:rPr lang="en-US" sz="3600" b="1" dirty="0"/>
              <a:t> FLUORESCENCE IMMUNOASSAY</a:t>
            </a:r>
          </a:p>
          <a:p>
            <a:pPr marL="342900" indent="-342900">
              <a:buFontTx/>
              <a:buAutoNum type="alphaUcPeriod"/>
            </a:pPr>
            <a:endParaRPr lang="en-US" sz="3600" b="1" dirty="0"/>
          </a:p>
          <a:p>
            <a:pPr marL="342900" indent="-342900"/>
            <a:r>
              <a:rPr lang="en-US" sz="2800" dirty="0"/>
              <a:t>   Fluorescent Probes used:</a:t>
            </a:r>
          </a:p>
          <a:p>
            <a:pPr marL="342900" indent="-342900"/>
            <a:r>
              <a:rPr lang="en-US" sz="2800" dirty="0"/>
              <a:t>	</a:t>
            </a:r>
            <a:r>
              <a:rPr lang="en-US" sz="2800" b="1" dirty="0"/>
              <a:t>a. FITC (</a:t>
            </a:r>
            <a:r>
              <a:rPr lang="en-US" sz="2800" b="1" dirty="0" err="1"/>
              <a:t>Fluorescein</a:t>
            </a:r>
            <a:r>
              <a:rPr lang="en-US" sz="2800" b="1" dirty="0"/>
              <a:t> </a:t>
            </a:r>
            <a:r>
              <a:rPr lang="en-US" sz="2800" b="1" dirty="0" err="1"/>
              <a:t>isothiocyanate</a:t>
            </a:r>
            <a:r>
              <a:rPr lang="en-US" sz="2800" b="1" dirty="0"/>
              <a:t>)	-</a:t>
            </a:r>
            <a:r>
              <a:rPr lang="en-US" sz="3200" b="1" dirty="0"/>
              <a:t>emits green light***mostly used</a:t>
            </a:r>
          </a:p>
          <a:p>
            <a:pPr marL="342900" indent="-342900"/>
            <a:r>
              <a:rPr lang="en-US" sz="2800" b="1" dirty="0"/>
              <a:t>	b. Phycocyanin					-emits red light</a:t>
            </a:r>
          </a:p>
          <a:p>
            <a:pPr marL="342900" indent="-342900"/>
            <a:r>
              <a:rPr lang="en-US" sz="2800" b="1" dirty="0"/>
              <a:t>	c. Texas red					-emits red light</a:t>
            </a:r>
          </a:p>
          <a:p>
            <a:pPr marL="342900" indent="-342900"/>
            <a:r>
              <a:rPr lang="en-US" sz="2800" b="1" dirty="0"/>
              <a:t>	d. </a:t>
            </a:r>
            <a:r>
              <a:rPr lang="en-US" sz="2800" b="1" dirty="0" err="1"/>
              <a:t>Tetramethyl</a:t>
            </a:r>
            <a:r>
              <a:rPr lang="en-US" sz="2800" b="1" dirty="0"/>
              <a:t> rhodamine			-</a:t>
            </a:r>
            <a:r>
              <a:rPr lang="en-US" sz="3200" b="1" dirty="0"/>
              <a:t>emits red orange light</a:t>
            </a:r>
            <a:endParaRPr lang="en-US" sz="2300" b="1" dirty="0"/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0" y="4832350"/>
            <a:ext cx="12700000" cy="15696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Techniques:		</a:t>
            </a:r>
          </a:p>
          <a:p>
            <a:r>
              <a:rPr lang="en-US" sz="3200" dirty="0"/>
              <a:t>	1. Direct/Single Layer Immunofluorescent Assay</a:t>
            </a:r>
          </a:p>
          <a:p>
            <a:r>
              <a:rPr lang="en-US" sz="3200" dirty="0"/>
              <a:t>	2. Indirect/Double Layer Immunofluorescent Assay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/>
      <p:bldP spid="12698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fapos_rab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00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3" name="Picture 3" descr="faneg_rab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4000" y="0"/>
            <a:ext cx="5588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1016000" y="5988050"/>
            <a:ext cx="4019049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Arial" charset="0"/>
              </a:rPr>
              <a:t>positive FA test for rabies</a:t>
            </a:r>
            <a:endParaRPr lang="en-US" sz="1800">
              <a:latin typeface="Arial" charset="0"/>
            </a:endParaRPr>
          </a:p>
          <a:p>
            <a:pPr algn="ctr" eaLnBrk="0" hangingPunct="0"/>
            <a:r>
              <a:rPr lang="en-US" sz="1800">
                <a:latin typeface="Arial" charset="0"/>
              </a:rPr>
              <a:t>(Image: Centers for Disease Control) </a:t>
            </a: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6375400" y="5988050"/>
            <a:ext cx="4019049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Arial" charset="0"/>
              </a:rPr>
              <a:t>negative FA test for rabies</a:t>
            </a:r>
            <a:endParaRPr lang="en-US" sz="1800">
              <a:latin typeface="Arial" charset="0"/>
            </a:endParaRPr>
          </a:p>
          <a:p>
            <a:pPr algn="ctr" eaLnBrk="0" hangingPunct="0"/>
            <a:r>
              <a:rPr lang="en-US" sz="1800">
                <a:latin typeface="Arial" charset="0"/>
              </a:rPr>
              <a:t>(Image: Centers for Disease Control)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/>
      <p:bldP spid="1280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05" name="Picture 5" descr="se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7213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06" name="Rectangle 6"/>
          <p:cNvSpPr>
            <a:spLocks noChangeArrowheads="1"/>
          </p:cNvSpPr>
          <p:nvPr/>
        </p:nvSpPr>
        <p:spPr bwMode="auto">
          <a:xfrm>
            <a:off x="0" y="1295401"/>
            <a:ext cx="12192000" cy="4238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endParaRPr lang="en-US" sz="6000" b="1">
              <a:solidFill>
                <a:schemeClr val="accent1"/>
              </a:solidFill>
            </a:endParaRPr>
          </a:p>
          <a:p>
            <a:endParaRPr lang="en-US" sz="6000" b="1">
              <a:solidFill>
                <a:schemeClr val="accent1"/>
              </a:solidFill>
            </a:endParaRPr>
          </a:p>
          <a:p>
            <a:endParaRPr lang="en-US" b="1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r>
              <a:rPr lang="en-US" sz="2600" b="1">
                <a:solidFill>
                  <a:schemeClr val="accent1"/>
                </a:solidFill>
                <a:latin typeface="Arial" charset="0"/>
              </a:rPr>
              <a:t>- the in vitro study of antigen-antibody reaction </a:t>
            </a:r>
          </a:p>
          <a:p>
            <a:endParaRPr lang="en-US" sz="2600" b="1">
              <a:solidFill>
                <a:schemeClr val="accent1"/>
              </a:solidFill>
              <a:latin typeface="Arial" charset="0"/>
            </a:endParaRPr>
          </a:p>
          <a:p>
            <a:r>
              <a:rPr lang="en-US" sz="2600" b="1">
                <a:solidFill>
                  <a:schemeClr val="accent1"/>
                </a:solidFill>
                <a:latin typeface="Arial" charset="0"/>
              </a:rPr>
              <a:t>- laboratory study of the activities of the components of blood serum that contributes to immunity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6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1365771" y="762000"/>
            <a:ext cx="12192000" cy="338554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/>
            <a:r>
              <a:rPr lang="en-US" sz="3600" b="1" dirty="0"/>
              <a:t>	B.   RADIOIMMUNOASSAY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sz="3200" dirty="0"/>
              <a:t>Radioactive isotopes used:</a:t>
            </a:r>
          </a:p>
          <a:p>
            <a:pPr marL="1371600" lvl="2" indent="-457200"/>
            <a:r>
              <a:rPr lang="en-US" sz="3200" dirty="0"/>
              <a:t>		a.   I</a:t>
            </a:r>
            <a:r>
              <a:rPr lang="en-US" sz="3200" baseline="30000" dirty="0"/>
              <a:t>131</a:t>
            </a:r>
          </a:p>
          <a:p>
            <a:pPr marL="1371600" lvl="2" indent="-457200"/>
            <a:r>
              <a:rPr lang="en-US" sz="3200" dirty="0"/>
              <a:t>		b.   I</a:t>
            </a:r>
            <a:r>
              <a:rPr lang="en-US" sz="3200" baseline="30000" dirty="0"/>
              <a:t>125</a:t>
            </a:r>
          </a:p>
          <a:p>
            <a:pPr marL="457200" indent="-457200" eaLnBrk="0" hangingPunct="0"/>
            <a:r>
              <a:rPr lang="en-US" sz="3200" dirty="0"/>
              <a:t>			c.   H</a:t>
            </a:r>
            <a:r>
              <a:rPr lang="en-US" sz="3200" baseline="30000" dirty="0"/>
              <a:t>3</a:t>
            </a:r>
          </a:p>
          <a:p>
            <a:pPr marL="1371600" lvl="2" indent="-457200"/>
            <a:r>
              <a:rPr lang="en-US" sz="3200" dirty="0"/>
              <a:t>		d.   C</a:t>
            </a:r>
            <a:r>
              <a:rPr lang="en-US" sz="3200" baseline="30000" dirty="0"/>
              <a:t>14</a:t>
            </a:r>
            <a:endParaRPr lang="en-US" baseline="30000" dirty="0"/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1422400" y="4022725"/>
            <a:ext cx="8940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dirty="0">
                <a:latin typeface="Verdana" pitchFamily="34" charset="0"/>
              </a:rPr>
              <a:t>Techniques:</a:t>
            </a:r>
          </a:p>
          <a:p>
            <a:pPr eaLnBrk="0" hangingPunct="0"/>
            <a:r>
              <a:rPr lang="en-US" sz="3200" dirty="0">
                <a:latin typeface="Verdana" pitchFamily="34" charset="0"/>
              </a:rPr>
              <a:t>		1.   Competitive</a:t>
            </a:r>
          </a:p>
          <a:p>
            <a:pPr eaLnBrk="0" hangingPunct="0"/>
            <a:r>
              <a:rPr lang="en-US" sz="3200" dirty="0">
                <a:latin typeface="Verdana" pitchFamily="34" charset="0"/>
              </a:rPr>
              <a:t>		2.   Non-Competitive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/>
      <p:bldP spid="12902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0" y="228601"/>
            <a:ext cx="12192000" cy="39703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4800" b="1" dirty="0"/>
              <a:t>RAST*</a:t>
            </a:r>
            <a:r>
              <a:rPr lang="en-US" sz="2800" b="1" dirty="0"/>
              <a:t> - </a:t>
            </a:r>
            <a:r>
              <a:rPr lang="en-US" sz="2800" b="1" dirty="0" err="1"/>
              <a:t>Radioallergosorbent</a:t>
            </a:r>
            <a:r>
              <a:rPr lang="en-US" sz="2800" b="1" dirty="0"/>
              <a:t> test</a:t>
            </a:r>
            <a:r>
              <a:rPr lang="en-US" sz="2800" dirty="0"/>
              <a:t> - measures </a:t>
            </a:r>
            <a:r>
              <a:rPr lang="en-US" sz="4400" b="1" dirty="0"/>
              <a:t>Ag-specific </a:t>
            </a:r>
            <a:r>
              <a:rPr lang="en-US" sz="4400" b="1" dirty="0" err="1"/>
              <a:t>IgE</a:t>
            </a:r>
            <a:r>
              <a:rPr lang="en-US" sz="2800" dirty="0"/>
              <a:t> where the ligand is labeled anti-</a:t>
            </a:r>
            <a:r>
              <a:rPr lang="en-US" sz="2800" dirty="0" err="1"/>
              <a:t>IgE</a:t>
            </a:r>
            <a:endParaRPr lang="en-US" sz="2800" dirty="0"/>
          </a:p>
          <a:p>
            <a:endParaRPr lang="en-US" sz="2800" dirty="0"/>
          </a:p>
          <a:p>
            <a:r>
              <a:rPr lang="en-US" sz="4800" b="1" dirty="0"/>
              <a:t> RIST*</a:t>
            </a:r>
            <a:r>
              <a:rPr lang="en-US" sz="2800" b="1" dirty="0"/>
              <a:t> - </a:t>
            </a:r>
            <a:r>
              <a:rPr lang="en-US" sz="2800" b="1" dirty="0" err="1"/>
              <a:t>Radioimmunosorbent</a:t>
            </a:r>
            <a:r>
              <a:rPr lang="en-US" sz="2800" b="1" dirty="0"/>
              <a:t> test</a:t>
            </a:r>
            <a:r>
              <a:rPr lang="en-US" sz="2800" dirty="0"/>
              <a:t> - a </a:t>
            </a:r>
            <a:r>
              <a:rPr lang="en-US" sz="2800" b="1" dirty="0"/>
              <a:t>competitive RIA</a:t>
            </a:r>
            <a:r>
              <a:rPr lang="en-US" sz="2800" dirty="0"/>
              <a:t> for </a:t>
            </a:r>
            <a:r>
              <a:rPr lang="en-US" sz="4400" b="1" dirty="0"/>
              <a:t>total serum </a:t>
            </a:r>
            <a:r>
              <a:rPr lang="en-US" sz="4400" b="1" dirty="0" err="1"/>
              <a:t>IgE</a:t>
            </a:r>
            <a:endParaRPr lang="en-US" sz="4400" b="1" dirty="0"/>
          </a:p>
          <a:p>
            <a:r>
              <a:rPr lang="en-US" sz="2800" dirty="0"/>
              <a:t>	</a:t>
            </a:r>
          </a:p>
          <a:p>
            <a:r>
              <a:rPr lang="en-US" sz="2800" dirty="0"/>
              <a:t>- </a:t>
            </a:r>
            <a:r>
              <a:rPr lang="en-US" sz="2800" i="1" dirty="0"/>
              <a:t>RIST Activity is indirectly proportional to </a:t>
            </a:r>
            <a:r>
              <a:rPr lang="en-US" sz="2800" i="1" dirty="0" err="1"/>
              <a:t>IgE</a:t>
            </a:r>
            <a:r>
              <a:rPr lang="en-US" sz="2800" i="1" dirty="0"/>
              <a:t> concentration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0" y="0"/>
            <a:ext cx="12192000" cy="677108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 algn="ctr"/>
            <a:r>
              <a:rPr lang="en-US" dirty="0"/>
              <a:t>   </a:t>
            </a:r>
            <a:r>
              <a:rPr lang="en-US" b="1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ENZYME IMMUNOASSAY</a:t>
            </a:r>
            <a:endParaRPr lang="en-US" b="1" dirty="0">
              <a:solidFill>
                <a:srgbClr val="FF0000"/>
              </a:solidFill>
            </a:endParaRPr>
          </a:p>
          <a:p>
            <a:pPr marL="457200" indent="-457200" algn="ctr"/>
            <a:r>
              <a:rPr lang="en-US" b="1" dirty="0"/>
              <a:t> </a:t>
            </a:r>
            <a:endParaRPr lang="en-US" dirty="0"/>
          </a:p>
          <a:p>
            <a:pPr marL="457200" indent="-457200"/>
            <a:r>
              <a:rPr lang="en-US" dirty="0"/>
              <a:t>	</a:t>
            </a:r>
            <a:r>
              <a:rPr lang="en-US" sz="3200" dirty="0"/>
              <a:t>-   end </a:t>
            </a:r>
            <a:r>
              <a:rPr lang="en-US" sz="3200" dirty="0" err="1"/>
              <a:t>rxn</a:t>
            </a:r>
            <a:r>
              <a:rPr lang="en-US" sz="3200" dirty="0"/>
              <a:t>:  colorimetric reaction</a:t>
            </a:r>
          </a:p>
          <a:p>
            <a:pPr marL="457200" indent="-457200"/>
            <a:r>
              <a:rPr lang="en-US" sz="3200" dirty="0"/>
              <a:t>   Enzymes Used:</a:t>
            </a:r>
          </a:p>
          <a:p>
            <a:pPr marL="1371600" lvl="2" indent="-457200"/>
            <a:r>
              <a:rPr lang="en-US" sz="3200" dirty="0"/>
              <a:t>			</a:t>
            </a:r>
            <a:r>
              <a:rPr lang="en-US" sz="3200" b="1" dirty="0"/>
              <a:t>a.   ALP</a:t>
            </a:r>
          </a:p>
          <a:p>
            <a:pPr marL="1371600" lvl="2" indent="-457200"/>
            <a:r>
              <a:rPr lang="en-US" sz="3200" b="1" dirty="0"/>
              <a:t>			b.   Horse </a:t>
            </a:r>
            <a:r>
              <a:rPr lang="en-US" sz="3200" b="1" dirty="0" err="1"/>
              <a:t>raddish</a:t>
            </a:r>
            <a:r>
              <a:rPr lang="en-US" sz="3200" b="1" dirty="0"/>
              <a:t> Peroxidase</a:t>
            </a:r>
          </a:p>
          <a:p>
            <a:pPr marL="1371600" lvl="2" indent="-457200"/>
            <a:r>
              <a:rPr lang="en-US" sz="3200" dirty="0"/>
              <a:t>			c.   Glucose oxidase</a:t>
            </a:r>
          </a:p>
          <a:p>
            <a:pPr marL="1371600" lvl="2" indent="-457200"/>
            <a:r>
              <a:rPr lang="en-US" sz="3200" dirty="0"/>
              <a:t>			d.   B-galactosidase</a:t>
            </a:r>
          </a:p>
          <a:p>
            <a:pPr marL="457200" indent="-457200"/>
            <a:r>
              <a:rPr lang="en-US" sz="3200" dirty="0"/>
              <a:t>   Techniques:		</a:t>
            </a:r>
          </a:p>
          <a:p>
            <a:pPr marL="457200" indent="-457200"/>
            <a:r>
              <a:rPr lang="en-US" sz="3200" dirty="0"/>
              <a:t>		1.  Direct</a:t>
            </a:r>
          </a:p>
          <a:p>
            <a:pPr marL="457200" indent="-457200"/>
            <a:r>
              <a:rPr lang="en-US" sz="3200" dirty="0"/>
              <a:t>		2.  Indirect</a:t>
            </a:r>
          </a:p>
          <a:p>
            <a:pPr marL="457200" indent="-457200"/>
            <a:r>
              <a:rPr lang="en-US" sz="3200" dirty="0"/>
              <a:t>		3.  Sandwich/Double Ab</a:t>
            </a:r>
          </a:p>
          <a:p>
            <a:pPr marL="457200" indent="-457200"/>
            <a:r>
              <a:rPr lang="en-US" sz="3200" dirty="0"/>
              <a:t>		4.  Competitive Binding</a:t>
            </a:r>
          </a:p>
          <a:p>
            <a:pPr marL="457200" indent="-457200"/>
            <a:r>
              <a:rPr lang="en-US" sz="3200" dirty="0"/>
              <a:t>	 </a:t>
            </a:r>
            <a:endParaRPr lang="en-US" dirty="0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11887200" cy="518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/>
              <a:t>Types of ELISA – depending on source of antigen -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600" dirty="0"/>
              <a:t>1</a:t>
            </a:r>
            <a:r>
              <a:rPr lang="en-US" sz="3600" baseline="30000" dirty="0"/>
              <a:t>st</a:t>
            </a:r>
            <a:r>
              <a:rPr lang="en-US" sz="3600" dirty="0"/>
              <a:t> generation ELISA- Ag prepared by propagating viruses in mammalian cell line.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600" dirty="0"/>
              <a:t>2</a:t>
            </a:r>
            <a:r>
              <a:rPr lang="en-US" sz="3600" baseline="30000" dirty="0"/>
              <a:t>nd</a:t>
            </a:r>
            <a:r>
              <a:rPr lang="en-US" sz="3600" dirty="0"/>
              <a:t> generation ELISA- Ag is derived by bacterial </a:t>
            </a:r>
            <a:r>
              <a:rPr lang="en-US" sz="3600" dirty="0" err="1"/>
              <a:t>rDNA</a:t>
            </a:r>
            <a:r>
              <a:rPr lang="en-US" sz="3600" dirty="0"/>
              <a:t> technology.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600" dirty="0"/>
              <a:t>3</a:t>
            </a:r>
            <a:r>
              <a:rPr lang="en-US" sz="3600" baseline="30000" dirty="0"/>
              <a:t>rd</a:t>
            </a:r>
            <a:r>
              <a:rPr lang="en-US" sz="3600" dirty="0"/>
              <a:t> generation ELISA- Synthetic peptides used as Ag source.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IN" sz="36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11582400" cy="495300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Indirect ELISA – used for detection of Antibody</a:t>
            </a:r>
          </a:p>
          <a:p>
            <a:pPr>
              <a:defRPr/>
            </a:pPr>
            <a:r>
              <a:rPr lang="en-US" dirty="0"/>
              <a:t>Direct ELISA - used for detection of Antigen</a:t>
            </a:r>
          </a:p>
          <a:p>
            <a:pPr>
              <a:defRPr/>
            </a:pPr>
            <a:r>
              <a:rPr lang="en-US" dirty="0"/>
              <a:t>Competitive ELISA – for both</a:t>
            </a:r>
            <a:endParaRPr lang="en-IN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ELISA%20t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ELI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1219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1625600" y="458788"/>
            <a:ext cx="79966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</a:rPr>
              <a:t>ELISA: DOUBLE ANTIBODY TECHNIQUE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13515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ELISA%20pl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0"/>
            <a:ext cx="10210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5141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3063" y="228600"/>
            <a:ext cx="11785600" cy="60960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300" dirty="0"/>
              <a:t>Preservation of Serum:</a:t>
            </a:r>
          </a:p>
          <a:p>
            <a:pPr lvl="1" eaLnBrk="1" hangingPunct="1">
              <a:defRPr/>
            </a:pPr>
            <a:r>
              <a:rPr lang="en-US" sz="3900" dirty="0"/>
              <a:t>Physical - refrigerate for 72 hrs at 4-6ºC</a:t>
            </a:r>
          </a:p>
          <a:p>
            <a:pPr lvl="1" eaLnBrk="1" hangingPunct="1">
              <a:defRPr/>
            </a:pPr>
            <a:r>
              <a:rPr lang="en-US" sz="3900" dirty="0"/>
              <a:t>Chemical - add 0.001g </a:t>
            </a:r>
            <a:r>
              <a:rPr lang="en-US" sz="3900" dirty="0" err="1"/>
              <a:t>Merthiolate</a:t>
            </a:r>
            <a:r>
              <a:rPr lang="en-US" sz="3900" dirty="0"/>
              <a:t> powder per ml serum or 5% phenol or </a:t>
            </a:r>
            <a:r>
              <a:rPr lang="en-US" sz="3900" dirty="0" err="1"/>
              <a:t>tricresol</a:t>
            </a:r>
            <a:r>
              <a:rPr lang="en-US" sz="3900" dirty="0"/>
              <a:t> at 0.1 ml/ml of serum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39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300" dirty="0"/>
              <a:t>Inactivation of Serum:</a:t>
            </a:r>
          </a:p>
          <a:p>
            <a:pPr lvl="2" eaLnBrk="1" hangingPunct="1">
              <a:defRPr/>
            </a:pPr>
            <a:r>
              <a:rPr lang="en-US" sz="3500" dirty="0"/>
              <a:t>Physical - heat serum at 56ºC for 30 minutes or heat at 60-62ºC for 3-4 minutes only.</a:t>
            </a:r>
          </a:p>
          <a:p>
            <a:pPr lvl="2" eaLnBrk="1" hangingPunct="1">
              <a:defRPr/>
            </a:pPr>
            <a:r>
              <a:rPr lang="en-US" sz="3500" dirty="0"/>
              <a:t>Chemical - add choline chloride A</a:t>
            </a:r>
            <a:endParaRPr lang="en-US" sz="2000" dirty="0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201" y="152400"/>
            <a:ext cx="1168399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87619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200" y="0"/>
            <a:ext cx="11988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05152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00" y="0"/>
            <a:ext cx="117856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2529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3200" y="828675"/>
            <a:ext cx="92456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64460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203200" y="381000"/>
            <a:ext cx="11785600" cy="575542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SOL PARTICLE IMMUNOASSAY</a:t>
            </a:r>
          </a:p>
          <a:p>
            <a:pPr marL="342900" indent="-342900" algn="ctr"/>
            <a:endParaRPr lang="en-US" sz="4800" b="1" dirty="0"/>
          </a:p>
          <a:p>
            <a:pPr marL="342900" indent="-342900"/>
            <a:r>
              <a:rPr lang="en-US" sz="2800" dirty="0"/>
              <a:t>-   uses colloidal particles in a liquid consisting of metal </a:t>
            </a:r>
          </a:p>
          <a:p>
            <a:pPr marL="342900" indent="-342900"/>
            <a:r>
              <a:rPr lang="en-US" sz="2800" dirty="0"/>
              <a:t>		    or insoluble metal compound as label</a:t>
            </a:r>
          </a:p>
          <a:p>
            <a:pPr marL="342900" indent="-342900"/>
            <a:r>
              <a:rPr lang="en-US" sz="2800" dirty="0"/>
              <a:t>Colloidal Particles Used:</a:t>
            </a:r>
          </a:p>
          <a:p>
            <a:pPr marL="800100" lvl="1" indent="-342900"/>
            <a:r>
              <a:rPr lang="en-US" sz="2800" dirty="0"/>
              <a:t>			a.  gold</a:t>
            </a:r>
            <a:endParaRPr lang="en-US" sz="2800" b="1" dirty="0"/>
          </a:p>
          <a:p>
            <a:pPr marL="342900" indent="-342900"/>
            <a:r>
              <a:rPr lang="en-US" sz="2800" dirty="0"/>
              <a:t>			b.  silver</a:t>
            </a:r>
          </a:p>
          <a:p>
            <a:pPr marL="342900" indent="-342900"/>
            <a:r>
              <a:rPr lang="en-US" sz="2800" dirty="0"/>
              <a:t>			c.  silver iodide</a:t>
            </a:r>
          </a:p>
          <a:p>
            <a:pPr marL="342900" indent="-342900"/>
            <a:r>
              <a:rPr lang="en-US" sz="2800" dirty="0"/>
              <a:t>			d.  barium sulfate</a:t>
            </a:r>
          </a:p>
          <a:p>
            <a:pPr marL="342900" indent="-342900"/>
            <a:r>
              <a:rPr lang="en-US" sz="2800" dirty="0"/>
              <a:t>Techniques:</a:t>
            </a:r>
          </a:p>
          <a:p>
            <a:pPr marL="342900" indent="-342900"/>
            <a:r>
              <a:rPr lang="en-US" sz="2800" dirty="0"/>
              <a:t>		1.  Homogenous</a:t>
            </a:r>
          </a:p>
          <a:p>
            <a:pPr marL="342900" indent="-342900"/>
            <a:r>
              <a:rPr lang="en-US" sz="2800" dirty="0"/>
              <a:t>		2.  Heterogenous</a:t>
            </a:r>
            <a:endParaRPr lang="en-US" sz="1600" dirty="0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57943" y="1640113"/>
            <a:ext cx="10305143" cy="367211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/>
              <a:t>Teaching Materials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slides of main content of the topic to be added</a:t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not more than 25 slides for each class should be there.</a:t>
            </a:r>
            <a:endParaRPr lang="en-US" sz="3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62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HOME MESSEGE/ FOR THE TOPIC COVERED (SUMMARY)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In-Vitro applications of different Antigen – Antibody reactions</a:t>
            </a:r>
          </a:p>
          <a:p>
            <a:r>
              <a:rPr lang="en-US" dirty="0" smtClean="0"/>
              <a:t>Hypothesis behind the reactions</a:t>
            </a:r>
          </a:p>
          <a:p>
            <a:r>
              <a:rPr lang="en-US" dirty="0" smtClean="0"/>
              <a:t>Interpretation of </a:t>
            </a:r>
            <a:r>
              <a:rPr lang="en-US" dirty="0" err="1" smtClean="0"/>
              <a:t>rections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 OF THE BOOK WITH EDITION AND PAGE NUMBERS </a:t>
            </a:r>
            <a:b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ARTICLE ARE TO BE MENTIONED IF NEEDED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612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232229"/>
            <a:ext cx="10515600" cy="1458459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&amp; Answer Session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04685" y="2902857"/>
            <a:ext cx="9231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Students should be given opportunity to ask question for clarifying for their understand/ confusions. Teachers must spend 5-10 minutes for this to improve the output.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2874092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55320" y="2481719"/>
            <a:ext cx="10831286" cy="1414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978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203200" y="459543"/>
            <a:ext cx="117856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Immunological Reactions:</a:t>
            </a:r>
            <a:endParaRPr lang="en-US" sz="2800" b="1" u="sng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 eaLnBrk="0" hangingPunct="0">
              <a:defRPr/>
            </a:pPr>
            <a:endParaRPr lang="en-US" sz="2800" u="sng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 eaLnBrk="0" hangingPunct="0">
              <a:defRPr/>
            </a:pP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Primary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combination of Ag-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Ab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; non-visible 			reaction</a:t>
            </a:r>
            <a:endParaRPr lang="en-US" sz="3200" u="sng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 eaLnBrk="0" hangingPunct="0">
              <a:defRPr/>
            </a:pPr>
            <a:endParaRPr lang="en-US" sz="3200" u="sng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 eaLnBrk="0" hangingPunct="0">
              <a:defRPr/>
            </a:pP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Secondary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- demonstrable Ag-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Ab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rxn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(e.g. 			precipitation, agglutination)</a:t>
            </a:r>
            <a:endParaRPr lang="en-US" sz="3200" u="sng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 eaLnBrk="0" hangingPunct="0">
              <a:defRPr/>
            </a:pPr>
            <a:endParaRPr lang="en-US" sz="3200" u="sng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 eaLnBrk="0" hangingPunct="0">
              <a:defRPr/>
            </a:pP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Tertiary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- immunologically in vivo; biologic      		   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rxn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is detectable (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e.g.phagocytosis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			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opsonization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chemotaxis)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14400" y="533400"/>
            <a:ext cx="10363200" cy="8382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kumimoji="1" lang="en-US" sz="36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Antigen-Antibody interactions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066800"/>
            <a:ext cx="12090400" cy="6400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defRPr/>
            </a:pPr>
            <a:r>
              <a:rPr kumimoji="1" lang="en-US" sz="4000" u="sng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Characterized as</a:t>
            </a:r>
            <a:r>
              <a:rPr kumimoji="1" lang="en-US" sz="4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kumimoji="1" lang="en-US" sz="2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Non-covalent interaction (similar to “lock and key” fit of enzyme-substrate)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kumimoji="1" lang="en-US" sz="2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Does not lead to irreversible alteration of Ag or Ab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kumimoji="1" lang="en-US" sz="2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This exact and specific interaction has led to many immunological assays used to:</a:t>
            </a:r>
          </a:p>
          <a:p>
            <a:pPr marL="1981200" lvl="4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kumimoji="1" lang="en-US" sz="32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detect </a:t>
            </a:r>
            <a:r>
              <a:rPr kumimoji="1" lang="en-US" sz="32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Ag</a:t>
            </a:r>
            <a:r>
              <a:rPr kumimoji="1" lang="en-US" sz="32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or </a:t>
            </a:r>
            <a:r>
              <a:rPr kumimoji="1" lang="en-US" sz="32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Ab</a:t>
            </a:r>
          </a:p>
          <a:p>
            <a:pPr marL="1981200" lvl="4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kumimoji="1" lang="en-US" sz="32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diagnose </a:t>
            </a:r>
            <a:r>
              <a:rPr kumimoji="1" lang="en-US" sz="32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disease</a:t>
            </a:r>
          </a:p>
          <a:p>
            <a:pPr marL="1981200" lvl="4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kumimoji="1" lang="en-US" sz="32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measure magnitude of </a:t>
            </a:r>
            <a:r>
              <a:rPr kumimoji="1" lang="en-US" sz="32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humoral IR</a:t>
            </a:r>
          </a:p>
          <a:p>
            <a:pPr marL="1981200" lvl="4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kumimoji="1" lang="en-US" sz="32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identify molecules of </a:t>
            </a:r>
            <a:r>
              <a:rPr kumimoji="1" lang="en-US" sz="32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biological</a:t>
            </a:r>
            <a:r>
              <a:rPr kumimoji="1" lang="en-US" sz="32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and </a:t>
            </a:r>
            <a:r>
              <a:rPr kumimoji="1" lang="en-US" sz="32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medical</a:t>
            </a:r>
            <a:r>
              <a:rPr kumimoji="1" lang="en-US" sz="32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interest</a:t>
            </a: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1016000" y="228600"/>
            <a:ext cx="10261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6027" y="152400"/>
            <a:ext cx="10363200" cy="838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umimoji="1" lang="en-U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      </a:t>
            </a:r>
            <a:r>
              <a:rPr kumimoji="1" lang="en-US" sz="4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Ag-</a:t>
            </a:r>
            <a:r>
              <a:rPr kumimoji="1" lang="en-US" sz="44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Ab</a:t>
            </a:r>
            <a:r>
              <a:rPr kumimoji="1" lang="en-US" sz="4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interactions</a:t>
            </a:r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6197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157627" y="800100"/>
            <a:ext cx="5822845" cy="63246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defRPr/>
            </a:pPr>
            <a:r>
              <a:rPr kumimoji="1" lang="en-US" sz="4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Bonds: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kumimoji="1" lang="en-US" sz="2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Hydrogen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kumimoji="1" lang="en-US" sz="2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Ionic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kumimoji="1" lang="en-US" sz="2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Hydrophobic interactions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kumimoji="1" lang="en-US" sz="2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Van der Waals forces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defRPr/>
            </a:pPr>
            <a:endParaRPr kumimoji="1" lang="en-US" sz="2800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defRPr/>
            </a:pPr>
            <a:r>
              <a:rPr kumimoji="1" lang="en-US" sz="2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Each bond is weak; many are strong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defRPr/>
            </a:pPr>
            <a:r>
              <a:rPr kumimoji="1" lang="en-US" sz="2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To “hold” they must be close </a:t>
            </a:r>
            <a:r>
              <a:rPr kumimoji="1" lang="en-US" sz="2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sym typeface="Wingdings" pitchFamily="2" charset="2"/>
              </a:rPr>
              <a:t> requiring high amounts of complementarity!</a:t>
            </a:r>
            <a:endParaRPr kumimoji="1" lang="en-US" sz="2800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7200" y="643467"/>
            <a:ext cx="8636000" cy="990600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3255" tIns="40922" rIns="83255" bIns="40922" rtlCol="0" anchor="ctr">
            <a:normAutofit fontScale="90000"/>
          </a:bodyPr>
          <a:lstStyle/>
          <a:p>
            <a:pPr>
              <a:lnSpc>
                <a:spcPct val="87000"/>
              </a:lnSpc>
            </a:pPr>
            <a:r>
              <a:rPr lang="en-US" altLang="en-US" sz="3556"/>
              <a:t>Binding of the epitope in the antigen binding site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182550" y="1852789"/>
            <a:ext cx="4692415" cy="841022"/>
            <a:chOff x="3286" y="1043"/>
            <a:chExt cx="2494" cy="596"/>
          </a:xfrm>
        </p:grpSpPr>
        <p:sp>
          <p:nvSpPr>
            <p:cNvPr id="4099" name="Freeform 3"/>
            <p:cNvSpPr>
              <a:spLocks/>
            </p:cNvSpPr>
            <p:nvPr/>
          </p:nvSpPr>
          <p:spPr bwMode="auto">
            <a:xfrm>
              <a:off x="3286" y="1043"/>
              <a:ext cx="2494" cy="596"/>
            </a:xfrm>
            <a:custGeom>
              <a:avLst/>
              <a:gdLst>
                <a:gd name="T0" fmla="*/ 0 w 2494"/>
                <a:gd name="T1" fmla="*/ 363 h 596"/>
                <a:gd name="T2" fmla="*/ 1263 w 2494"/>
                <a:gd name="T3" fmla="*/ 0 h 596"/>
                <a:gd name="T4" fmla="*/ 2493 w 2494"/>
                <a:gd name="T5" fmla="*/ 363 h 596"/>
                <a:gd name="T6" fmla="*/ 1965 w 2494"/>
                <a:gd name="T7" fmla="*/ 363 h 596"/>
                <a:gd name="T8" fmla="*/ 1965 w 2494"/>
                <a:gd name="T9" fmla="*/ 595 h 596"/>
                <a:gd name="T10" fmla="*/ 546 w 2494"/>
                <a:gd name="T11" fmla="*/ 595 h 596"/>
                <a:gd name="T12" fmla="*/ 546 w 2494"/>
                <a:gd name="T13" fmla="*/ 363 h 596"/>
                <a:gd name="T14" fmla="*/ 0 w 2494"/>
                <a:gd name="T15" fmla="*/ 363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94" h="596">
                  <a:moveTo>
                    <a:pt x="0" y="363"/>
                  </a:moveTo>
                  <a:lnTo>
                    <a:pt x="1263" y="0"/>
                  </a:lnTo>
                  <a:lnTo>
                    <a:pt x="2493" y="363"/>
                  </a:lnTo>
                  <a:lnTo>
                    <a:pt x="1965" y="363"/>
                  </a:lnTo>
                  <a:lnTo>
                    <a:pt x="1965" y="595"/>
                  </a:lnTo>
                  <a:lnTo>
                    <a:pt x="546" y="595"/>
                  </a:lnTo>
                  <a:lnTo>
                    <a:pt x="546" y="363"/>
                  </a:lnTo>
                  <a:lnTo>
                    <a:pt x="0" y="363"/>
                  </a:lnTo>
                </a:path>
              </a:pathLst>
            </a:custGeom>
            <a:solidFill>
              <a:srgbClr val="D49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4022" y="1299"/>
              <a:ext cx="1021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4022" y="1299"/>
              <a:ext cx="1021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3965" y="1252"/>
              <a:ext cx="857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133" tIns="46566" rIns="93133" bIns="46566">
              <a:spAutoFit/>
            </a:bodyPr>
            <a:lstStyle>
              <a:lvl1pPr defTabSz="1033463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515938" defTabSz="1033463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033463" defTabSz="1033463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549400" defTabSz="1033463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66925" defTabSz="1033463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24125" defTabSz="1033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81325" defTabSz="1033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38525" defTabSz="1033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95725" defTabSz="1033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2222">
                  <a:solidFill>
                    <a:srgbClr val="000000"/>
                  </a:solidFill>
                  <a:latin typeface="Helvetica" panose="020B0604020202020204" pitchFamily="34" charset="0"/>
                </a:rPr>
                <a:t>POOR  FIT</a:t>
              </a:r>
            </a:p>
          </p:txBody>
        </p:sp>
      </p:grpSp>
      <p:sp>
        <p:nvSpPr>
          <p:cNvPr id="4104" name="Freeform 8"/>
          <p:cNvSpPr>
            <a:spLocks/>
          </p:cNvSpPr>
          <p:nvPr/>
        </p:nvSpPr>
        <p:spPr bwMode="auto">
          <a:xfrm>
            <a:off x="1200386" y="1875369"/>
            <a:ext cx="4692415" cy="842433"/>
          </a:xfrm>
          <a:custGeom>
            <a:avLst/>
            <a:gdLst>
              <a:gd name="T0" fmla="*/ 0 w 2494"/>
              <a:gd name="T1" fmla="*/ 232 h 597"/>
              <a:gd name="T2" fmla="*/ 1263 w 2494"/>
              <a:gd name="T3" fmla="*/ 596 h 597"/>
              <a:gd name="T4" fmla="*/ 2493 w 2494"/>
              <a:gd name="T5" fmla="*/ 232 h 597"/>
              <a:gd name="T6" fmla="*/ 1964 w 2494"/>
              <a:gd name="T7" fmla="*/ 232 h 597"/>
              <a:gd name="T8" fmla="*/ 1964 w 2494"/>
              <a:gd name="T9" fmla="*/ 0 h 597"/>
              <a:gd name="T10" fmla="*/ 546 w 2494"/>
              <a:gd name="T11" fmla="*/ 0 h 597"/>
              <a:gd name="T12" fmla="*/ 546 w 2494"/>
              <a:gd name="T13" fmla="*/ 232 h 597"/>
              <a:gd name="T14" fmla="*/ 0 w 2494"/>
              <a:gd name="T15" fmla="*/ 232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4" h="597">
                <a:moveTo>
                  <a:pt x="0" y="232"/>
                </a:moveTo>
                <a:lnTo>
                  <a:pt x="1263" y="596"/>
                </a:lnTo>
                <a:lnTo>
                  <a:pt x="2493" y="232"/>
                </a:lnTo>
                <a:lnTo>
                  <a:pt x="1964" y="232"/>
                </a:lnTo>
                <a:lnTo>
                  <a:pt x="1964" y="0"/>
                </a:lnTo>
                <a:lnTo>
                  <a:pt x="546" y="0"/>
                </a:lnTo>
                <a:lnTo>
                  <a:pt x="546" y="232"/>
                </a:lnTo>
                <a:lnTo>
                  <a:pt x="0" y="232"/>
                </a:lnTo>
              </a:path>
            </a:pathLst>
          </a:custGeom>
          <a:solidFill>
            <a:srgbClr val="D49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553172" y="2167468"/>
            <a:ext cx="1968029" cy="29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2553172" y="2167468"/>
            <a:ext cx="1968029" cy="290689"/>
          </a:xfrm>
          <a:prstGeom prst="rect">
            <a:avLst/>
          </a:prstGeom>
          <a:solidFill>
            <a:srgbClr val="D49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2553172" y="2167468"/>
            <a:ext cx="1968029" cy="29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2444046" y="2099734"/>
            <a:ext cx="1642009" cy="43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133" tIns="46566" rIns="93133" bIns="46566">
            <a:spAutoFit/>
          </a:bodyPr>
          <a:lstStyle>
            <a:lvl1pPr defTabSz="10334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15938" defTabSz="10334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033463" defTabSz="10334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9400" defTabSz="10334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66925" defTabSz="10334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24125" defTabSz="1033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81325" defTabSz="1033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38525" defTabSz="1033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95725" defTabSz="1033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2222">
                <a:solidFill>
                  <a:srgbClr val="000000"/>
                </a:solidFill>
                <a:latin typeface="Helvetica" panose="020B0604020202020204" pitchFamily="34" charset="0"/>
              </a:rPr>
              <a:t>GOOD  FIT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1177808" y="4776612"/>
            <a:ext cx="4673600" cy="348544"/>
          </a:xfrm>
          <a:prstGeom prst="rect">
            <a:avLst/>
          </a:prstGeom>
          <a:solidFill>
            <a:srgbClr val="DC008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111" name="Freeform 15"/>
          <p:cNvSpPr>
            <a:spLocks/>
          </p:cNvSpPr>
          <p:nvPr/>
        </p:nvSpPr>
        <p:spPr bwMode="auto">
          <a:xfrm>
            <a:off x="2617141" y="3241323"/>
            <a:ext cx="1761067" cy="1555044"/>
          </a:xfrm>
          <a:custGeom>
            <a:avLst/>
            <a:gdLst>
              <a:gd name="T0" fmla="*/ 138 w 935"/>
              <a:gd name="T1" fmla="*/ 670 h 1102"/>
              <a:gd name="T2" fmla="*/ 87 w 935"/>
              <a:gd name="T3" fmla="*/ 620 h 1102"/>
              <a:gd name="T4" fmla="*/ 53 w 935"/>
              <a:gd name="T5" fmla="*/ 563 h 1102"/>
              <a:gd name="T6" fmla="*/ 18 w 935"/>
              <a:gd name="T7" fmla="*/ 496 h 1102"/>
              <a:gd name="T8" fmla="*/ 9 w 935"/>
              <a:gd name="T9" fmla="*/ 422 h 1102"/>
              <a:gd name="T10" fmla="*/ 9 w 935"/>
              <a:gd name="T11" fmla="*/ 339 h 1102"/>
              <a:gd name="T12" fmla="*/ 18 w 935"/>
              <a:gd name="T13" fmla="*/ 257 h 1102"/>
              <a:gd name="T14" fmla="*/ 53 w 935"/>
              <a:gd name="T15" fmla="*/ 198 h 1102"/>
              <a:gd name="T16" fmla="*/ 96 w 935"/>
              <a:gd name="T17" fmla="*/ 141 h 1102"/>
              <a:gd name="T18" fmla="*/ 156 w 935"/>
              <a:gd name="T19" fmla="*/ 99 h 1102"/>
              <a:gd name="T20" fmla="*/ 217 w 935"/>
              <a:gd name="T21" fmla="*/ 57 h 1102"/>
              <a:gd name="T22" fmla="*/ 278 w 935"/>
              <a:gd name="T23" fmla="*/ 33 h 1102"/>
              <a:gd name="T24" fmla="*/ 364 w 935"/>
              <a:gd name="T25" fmla="*/ 8 h 1102"/>
              <a:gd name="T26" fmla="*/ 450 w 935"/>
              <a:gd name="T27" fmla="*/ 0 h 1102"/>
              <a:gd name="T28" fmla="*/ 545 w 935"/>
              <a:gd name="T29" fmla="*/ 8 h 1102"/>
              <a:gd name="T30" fmla="*/ 632 w 935"/>
              <a:gd name="T31" fmla="*/ 25 h 1102"/>
              <a:gd name="T32" fmla="*/ 701 w 935"/>
              <a:gd name="T33" fmla="*/ 50 h 1102"/>
              <a:gd name="T34" fmla="*/ 753 w 935"/>
              <a:gd name="T35" fmla="*/ 82 h 1102"/>
              <a:gd name="T36" fmla="*/ 805 w 935"/>
              <a:gd name="T37" fmla="*/ 124 h 1102"/>
              <a:gd name="T38" fmla="*/ 856 w 935"/>
              <a:gd name="T39" fmla="*/ 173 h 1102"/>
              <a:gd name="T40" fmla="*/ 891 w 935"/>
              <a:gd name="T41" fmla="*/ 232 h 1102"/>
              <a:gd name="T42" fmla="*/ 917 w 935"/>
              <a:gd name="T43" fmla="*/ 298 h 1102"/>
              <a:gd name="T44" fmla="*/ 934 w 935"/>
              <a:gd name="T45" fmla="*/ 381 h 1102"/>
              <a:gd name="T46" fmla="*/ 926 w 935"/>
              <a:gd name="T47" fmla="*/ 464 h 1102"/>
              <a:gd name="T48" fmla="*/ 908 w 935"/>
              <a:gd name="T49" fmla="*/ 529 h 1102"/>
              <a:gd name="T50" fmla="*/ 873 w 935"/>
              <a:gd name="T51" fmla="*/ 596 h 1102"/>
              <a:gd name="T52" fmla="*/ 840 w 935"/>
              <a:gd name="T53" fmla="*/ 645 h 1102"/>
              <a:gd name="T54" fmla="*/ 779 w 935"/>
              <a:gd name="T55" fmla="*/ 687 h 1102"/>
              <a:gd name="T56" fmla="*/ 727 w 935"/>
              <a:gd name="T57" fmla="*/ 720 h 1102"/>
              <a:gd name="T58" fmla="*/ 701 w 935"/>
              <a:gd name="T59" fmla="*/ 786 h 1102"/>
              <a:gd name="T60" fmla="*/ 701 w 935"/>
              <a:gd name="T61" fmla="*/ 877 h 1102"/>
              <a:gd name="T62" fmla="*/ 718 w 935"/>
              <a:gd name="T63" fmla="*/ 977 h 1102"/>
              <a:gd name="T64" fmla="*/ 735 w 935"/>
              <a:gd name="T65" fmla="*/ 1035 h 1102"/>
              <a:gd name="T66" fmla="*/ 779 w 935"/>
              <a:gd name="T67" fmla="*/ 1059 h 1102"/>
              <a:gd name="T68" fmla="*/ 865 w 935"/>
              <a:gd name="T69" fmla="*/ 1084 h 1102"/>
              <a:gd name="T70" fmla="*/ 882 w 935"/>
              <a:gd name="T71" fmla="*/ 1093 h 1102"/>
              <a:gd name="T72" fmla="*/ 847 w 935"/>
              <a:gd name="T73" fmla="*/ 1093 h 1102"/>
              <a:gd name="T74" fmla="*/ 761 w 935"/>
              <a:gd name="T75" fmla="*/ 1101 h 1102"/>
              <a:gd name="T76" fmla="*/ 623 w 935"/>
              <a:gd name="T77" fmla="*/ 1101 h 1102"/>
              <a:gd name="T78" fmla="*/ 442 w 935"/>
              <a:gd name="T79" fmla="*/ 1101 h 1102"/>
              <a:gd name="T80" fmla="*/ 294 w 935"/>
              <a:gd name="T81" fmla="*/ 1101 h 1102"/>
              <a:gd name="T82" fmla="*/ 191 w 935"/>
              <a:gd name="T83" fmla="*/ 1093 h 1102"/>
              <a:gd name="T84" fmla="*/ 130 w 935"/>
              <a:gd name="T85" fmla="*/ 1093 h 1102"/>
              <a:gd name="T86" fmla="*/ 105 w 935"/>
              <a:gd name="T87" fmla="*/ 1076 h 1102"/>
              <a:gd name="T88" fmla="*/ 165 w 935"/>
              <a:gd name="T89" fmla="*/ 1051 h 1102"/>
              <a:gd name="T90" fmla="*/ 208 w 935"/>
              <a:gd name="T91" fmla="*/ 1002 h 1102"/>
              <a:gd name="T92" fmla="*/ 234 w 935"/>
              <a:gd name="T93" fmla="*/ 936 h 1102"/>
              <a:gd name="T94" fmla="*/ 234 w 935"/>
              <a:gd name="T95" fmla="*/ 827 h 1102"/>
              <a:gd name="T96" fmla="*/ 217 w 935"/>
              <a:gd name="T97" fmla="*/ 745 h 1102"/>
              <a:gd name="T98" fmla="*/ 173 w 935"/>
              <a:gd name="T99" fmla="*/ 696 h 1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35" h="1102">
                <a:moveTo>
                  <a:pt x="173" y="696"/>
                </a:moveTo>
                <a:lnTo>
                  <a:pt x="156" y="687"/>
                </a:lnTo>
                <a:lnTo>
                  <a:pt x="138" y="670"/>
                </a:lnTo>
                <a:lnTo>
                  <a:pt x="121" y="654"/>
                </a:lnTo>
                <a:lnTo>
                  <a:pt x="105" y="637"/>
                </a:lnTo>
                <a:lnTo>
                  <a:pt x="87" y="620"/>
                </a:lnTo>
                <a:lnTo>
                  <a:pt x="79" y="605"/>
                </a:lnTo>
                <a:lnTo>
                  <a:pt x="61" y="588"/>
                </a:lnTo>
                <a:lnTo>
                  <a:pt x="53" y="563"/>
                </a:lnTo>
                <a:lnTo>
                  <a:pt x="35" y="546"/>
                </a:lnTo>
                <a:lnTo>
                  <a:pt x="26" y="521"/>
                </a:lnTo>
                <a:lnTo>
                  <a:pt x="18" y="496"/>
                </a:lnTo>
                <a:lnTo>
                  <a:pt x="18" y="472"/>
                </a:lnTo>
                <a:lnTo>
                  <a:pt x="9" y="447"/>
                </a:lnTo>
                <a:lnTo>
                  <a:pt x="9" y="422"/>
                </a:lnTo>
                <a:lnTo>
                  <a:pt x="0" y="397"/>
                </a:lnTo>
                <a:lnTo>
                  <a:pt x="0" y="364"/>
                </a:lnTo>
                <a:lnTo>
                  <a:pt x="9" y="339"/>
                </a:lnTo>
                <a:lnTo>
                  <a:pt x="9" y="306"/>
                </a:lnTo>
                <a:lnTo>
                  <a:pt x="18" y="281"/>
                </a:lnTo>
                <a:lnTo>
                  <a:pt x="18" y="257"/>
                </a:lnTo>
                <a:lnTo>
                  <a:pt x="26" y="240"/>
                </a:lnTo>
                <a:lnTo>
                  <a:pt x="35" y="215"/>
                </a:lnTo>
                <a:lnTo>
                  <a:pt x="53" y="198"/>
                </a:lnTo>
                <a:lnTo>
                  <a:pt x="61" y="173"/>
                </a:lnTo>
                <a:lnTo>
                  <a:pt x="79" y="158"/>
                </a:lnTo>
                <a:lnTo>
                  <a:pt x="96" y="141"/>
                </a:lnTo>
                <a:lnTo>
                  <a:pt x="112" y="124"/>
                </a:lnTo>
                <a:lnTo>
                  <a:pt x="130" y="107"/>
                </a:lnTo>
                <a:lnTo>
                  <a:pt x="156" y="99"/>
                </a:lnTo>
                <a:lnTo>
                  <a:pt x="173" y="82"/>
                </a:lnTo>
                <a:lnTo>
                  <a:pt x="191" y="74"/>
                </a:lnTo>
                <a:lnTo>
                  <a:pt x="217" y="57"/>
                </a:lnTo>
                <a:lnTo>
                  <a:pt x="234" y="50"/>
                </a:lnTo>
                <a:lnTo>
                  <a:pt x="260" y="42"/>
                </a:lnTo>
                <a:lnTo>
                  <a:pt x="278" y="33"/>
                </a:lnTo>
                <a:lnTo>
                  <a:pt x="303" y="25"/>
                </a:lnTo>
                <a:lnTo>
                  <a:pt x="337" y="17"/>
                </a:lnTo>
                <a:lnTo>
                  <a:pt x="364" y="8"/>
                </a:lnTo>
                <a:lnTo>
                  <a:pt x="398" y="0"/>
                </a:lnTo>
                <a:lnTo>
                  <a:pt x="424" y="0"/>
                </a:lnTo>
                <a:lnTo>
                  <a:pt x="450" y="0"/>
                </a:lnTo>
                <a:lnTo>
                  <a:pt x="477" y="0"/>
                </a:lnTo>
                <a:lnTo>
                  <a:pt x="510" y="8"/>
                </a:lnTo>
                <a:lnTo>
                  <a:pt x="545" y="8"/>
                </a:lnTo>
                <a:lnTo>
                  <a:pt x="580" y="17"/>
                </a:lnTo>
                <a:lnTo>
                  <a:pt x="606" y="17"/>
                </a:lnTo>
                <a:lnTo>
                  <a:pt x="632" y="25"/>
                </a:lnTo>
                <a:lnTo>
                  <a:pt x="658" y="33"/>
                </a:lnTo>
                <a:lnTo>
                  <a:pt x="674" y="42"/>
                </a:lnTo>
                <a:lnTo>
                  <a:pt x="701" y="50"/>
                </a:lnTo>
                <a:lnTo>
                  <a:pt x="718" y="57"/>
                </a:lnTo>
                <a:lnTo>
                  <a:pt x="735" y="74"/>
                </a:lnTo>
                <a:lnTo>
                  <a:pt x="753" y="82"/>
                </a:lnTo>
                <a:lnTo>
                  <a:pt x="770" y="99"/>
                </a:lnTo>
                <a:lnTo>
                  <a:pt x="787" y="107"/>
                </a:lnTo>
                <a:lnTo>
                  <a:pt x="805" y="124"/>
                </a:lnTo>
                <a:lnTo>
                  <a:pt x="822" y="141"/>
                </a:lnTo>
                <a:lnTo>
                  <a:pt x="840" y="158"/>
                </a:lnTo>
                <a:lnTo>
                  <a:pt x="856" y="173"/>
                </a:lnTo>
                <a:lnTo>
                  <a:pt x="865" y="190"/>
                </a:lnTo>
                <a:lnTo>
                  <a:pt x="882" y="215"/>
                </a:lnTo>
                <a:lnTo>
                  <a:pt x="891" y="232"/>
                </a:lnTo>
                <a:lnTo>
                  <a:pt x="908" y="257"/>
                </a:lnTo>
                <a:lnTo>
                  <a:pt x="917" y="272"/>
                </a:lnTo>
                <a:lnTo>
                  <a:pt x="917" y="298"/>
                </a:lnTo>
                <a:lnTo>
                  <a:pt x="926" y="323"/>
                </a:lnTo>
                <a:lnTo>
                  <a:pt x="926" y="356"/>
                </a:lnTo>
                <a:lnTo>
                  <a:pt x="934" y="381"/>
                </a:lnTo>
                <a:lnTo>
                  <a:pt x="934" y="413"/>
                </a:lnTo>
                <a:lnTo>
                  <a:pt x="926" y="439"/>
                </a:lnTo>
                <a:lnTo>
                  <a:pt x="926" y="464"/>
                </a:lnTo>
                <a:lnTo>
                  <a:pt x="917" y="489"/>
                </a:lnTo>
                <a:lnTo>
                  <a:pt x="917" y="513"/>
                </a:lnTo>
                <a:lnTo>
                  <a:pt x="908" y="529"/>
                </a:lnTo>
                <a:lnTo>
                  <a:pt x="900" y="555"/>
                </a:lnTo>
                <a:lnTo>
                  <a:pt x="882" y="571"/>
                </a:lnTo>
                <a:lnTo>
                  <a:pt x="873" y="596"/>
                </a:lnTo>
                <a:lnTo>
                  <a:pt x="865" y="612"/>
                </a:lnTo>
                <a:lnTo>
                  <a:pt x="847" y="629"/>
                </a:lnTo>
                <a:lnTo>
                  <a:pt x="840" y="645"/>
                </a:lnTo>
                <a:lnTo>
                  <a:pt x="822" y="662"/>
                </a:lnTo>
                <a:lnTo>
                  <a:pt x="805" y="670"/>
                </a:lnTo>
                <a:lnTo>
                  <a:pt x="779" y="687"/>
                </a:lnTo>
                <a:lnTo>
                  <a:pt x="761" y="696"/>
                </a:lnTo>
                <a:lnTo>
                  <a:pt x="744" y="704"/>
                </a:lnTo>
                <a:lnTo>
                  <a:pt x="727" y="720"/>
                </a:lnTo>
                <a:lnTo>
                  <a:pt x="718" y="736"/>
                </a:lnTo>
                <a:lnTo>
                  <a:pt x="709" y="761"/>
                </a:lnTo>
                <a:lnTo>
                  <a:pt x="701" y="786"/>
                </a:lnTo>
                <a:lnTo>
                  <a:pt x="701" y="811"/>
                </a:lnTo>
                <a:lnTo>
                  <a:pt x="701" y="844"/>
                </a:lnTo>
                <a:lnTo>
                  <a:pt x="701" y="877"/>
                </a:lnTo>
                <a:lnTo>
                  <a:pt x="701" y="911"/>
                </a:lnTo>
                <a:lnTo>
                  <a:pt x="709" y="943"/>
                </a:lnTo>
                <a:lnTo>
                  <a:pt x="718" y="977"/>
                </a:lnTo>
                <a:lnTo>
                  <a:pt x="727" y="1002"/>
                </a:lnTo>
                <a:lnTo>
                  <a:pt x="727" y="1018"/>
                </a:lnTo>
                <a:lnTo>
                  <a:pt x="735" y="1035"/>
                </a:lnTo>
                <a:lnTo>
                  <a:pt x="744" y="1042"/>
                </a:lnTo>
                <a:lnTo>
                  <a:pt x="761" y="1051"/>
                </a:lnTo>
                <a:lnTo>
                  <a:pt x="779" y="1059"/>
                </a:lnTo>
                <a:lnTo>
                  <a:pt x="805" y="1067"/>
                </a:lnTo>
                <a:lnTo>
                  <a:pt x="831" y="1076"/>
                </a:lnTo>
                <a:lnTo>
                  <a:pt x="865" y="1084"/>
                </a:lnTo>
                <a:lnTo>
                  <a:pt x="873" y="1084"/>
                </a:lnTo>
                <a:lnTo>
                  <a:pt x="882" y="1084"/>
                </a:lnTo>
                <a:lnTo>
                  <a:pt x="882" y="1093"/>
                </a:lnTo>
                <a:lnTo>
                  <a:pt x="873" y="1093"/>
                </a:lnTo>
                <a:lnTo>
                  <a:pt x="865" y="1093"/>
                </a:lnTo>
                <a:lnTo>
                  <a:pt x="847" y="1093"/>
                </a:lnTo>
                <a:lnTo>
                  <a:pt x="822" y="1093"/>
                </a:lnTo>
                <a:lnTo>
                  <a:pt x="796" y="1101"/>
                </a:lnTo>
                <a:lnTo>
                  <a:pt x="761" y="1101"/>
                </a:lnTo>
                <a:lnTo>
                  <a:pt x="718" y="1101"/>
                </a:lnTo>
                <a:lnTo>
                  <a:pt x="674" y="1101"/>
                </a:lnTo>
                <a:lnTo>
                  <a:pt x="623" y="1101"/>
                </a:lnTo>
                <a:lnTo>
                  <a:pt x="562" y="1101"/>
                </a:lnTo>
                <a:lnTo>
                  <a:pt x="502" y="1101"/>
                </a:lnTo>
                <a:lnTo>
                  <a:pt x="442" y="1101"/>
                </a:lnTo>
                <a:lnTo>
                  <a:pt x="390" y="1101"/>
                </a:lnTo>
                <a:lnTo>
                  <a:pt x="337" y="1101"/>
                </a:lnTo>
                <a:lnTo>
                  <a:pt x="294" y="1101"/>
                </a:lnTo>
                <a:lnTo>
                  <a:pt x="260" y="1101"/>
                </a:lnTo>
                <a:lnTo>
                  <a:pt x="225" y="1101"/>
                </a:lnTo>
                <a:lnTo>
                  <a:pt x="191" y="1093"/>
                </a:lnTo>
                <a:lnTo>
                  <a:pt x="165" y="1093"/>
                </a:lnTo>
                <a:lnTo>
                  <a:pt x="147" y="1093"/>
                </a:lnTo>
                <a:lnTo>
                  <a:pt x="130" y="1093"/>
                </a:lnTo>
                <a:lnTo>
                  <a:pt x="112" y="1084"/>
                </a:lnTo>
                <a:lnTo>
                  <a:pt x="105" y="1084"/>
                </a:lnTo>
                <a:lnTo>
                  <a:pt x="105" y="1076"/>
                </a:lnTo>
                <a:lnTo>
                  <a:pt x="112" y="1076"/>
                </a:lnTo>
                <a:lnTo>
                  <a:pt x="138" y="1059"/>
                </a:lnTo>
                <a:lnTo>
                  <a:pt x="165" y="1051"/>
                </a:lnTo>
                <a:lnTo>
                  <a:pt x="182" y="1035"/>
                </a:lnTo>
                <a:lnTo>
                  <a:pt x="199" y="1018"/>
                </a:lnTo>
                <a:lnTo>
                  <a:pt x="208" y="1002"/>
                </a:lnTo>
                <a:lnTo>
                  <a:pt x="217" y="985"/>
                </a:lnTo>
                <a:lnTo>
                  <a:pt x="225" y="960"/>
                </a:lnTo>
                <a:lnTo>
                  <a:pt x="234" y="936"/>
                </a:lnTo>
                <a:lnTo>
                  <a:pt x="234" y="902"/>
                </a:lnTo>
                <a:lnTo>
                  <a:pt x="234" y="861"/>
                </a:lnTo>
                <a:lnTo>
                  <a:pt x="234" y="827"/>
                </a:lnTo>
                <a:lnTo>
                  <a:pt x="225" y="795"/>
                </a:lnTo>
                <a:lnTo>
                  <a:pt x="225" y="770"/>
                </a:lnTo>
                <a:lnTo>
                  <a:pt x="217" y="745"/>
                </a:lnTo>
                <a:lnTo>
                  <a:pt x="208" y="728"/>
                </a:lnTo>
                <a:lnTo>
                  <a:pt x="191" y="711"/>
                </a:lnTo>
                <a:lnTo>
                  <a:pt x="173" y="696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2921943" y="4797778"/>
            <a:ext cx="1228607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113" name="Freeform 17"/>
          <p:cNvSpPr>
            <a:spLocks/>
          </p:cNvSpPr>
          <p:nvPr/>
        </p:nvSpPr>
        <p:spPr bwMode="auto">
          <a:xfrm>
            <a:off x="1183452" y="2727678"/>
            <a:ext cx="4724400" cy="1974144"/>
          </a:xfrm>
          <a:custGeom>
            <a:avLst/>
            <a:gdLst>
              <a:gd name="T0" fmla="*/ 35 w 2511"/>
              <a:gd name="T1" fmla="*/ 0 h 1399"/>
              <a:gd name="T2" fmla="*/ 182 w 2511"/>
              <a:gd name="T3" fmla="*/ 0 h 1399"/>
              <a:gd name="T4" fmla="*/ 450 w 2511"/>
              <a:gd name="T5" fmla="*/ 0 h 1399"/>
              <a:gd name="T6" fmla="*/ 831 w 2511"/>
              <a:gd name="T7" fmla="*/ 0 h 1399"/>
              <a:gd name="T8" fmla="*/ 1333 w 2511"/>
              <a:gd name="T9" fmla="*/ 0 h 1399"/>
              <a:gd name="T10" fmla="*/ 1801 w 2511"/>
              <a:gd name="T11" fmla="*/ 0 h 1399"/>
              <a:gd name="T12" fmla="*/ 2147 w 2511"/>
              <a:gd name="T13" fmla="*/ 0 h 1399"/>
              <a:gd name="T14" fmla="*/ 2372 w 2511"/>
              <a:gd name="T15" fmla="*/ 0 h 1399"/>
              <a:gd name="T16" fmla="*/ 2476 w 2511"/>
              <a:gd name="T17" fmla="*/ 0 h 1399"/>
              <a:gd name="T18" fmla="*/ 2493 w 2511"/>
              <a:gd name="T19" fmla="*/ 58 h 1399"/>
              <a:gd name="T20" fmla="*/ 2493 w 2511"/>
              <a:gd name="T21" fmla="*/ 199 h 1399"/>
              <a:gd name="T22" fmla="*/ 2493 w 2511"/>
              <a:gd name="T23" fmla="*/ 422 h 1399"/>
              <a:gd name="T24" fmla="*/ 2502 w 2511"/>
              <a:gd name="T25" fmla="*/ 737 h 1399"/>
              <a:gd name="T26" fmla="*/ 2510 w 2511"/>
              <a:gd name="T27" fmla="*/ 1018 h 1399"/>
              <a:gd name="T28" fmla="*/ 2510 w 2511"/>
              <a:gd name="T29" fmla="*/ 1225 h 1399"/>
              <a:gd name="T30" fmla="*/ 2510 w 2511"/>
              <a:gd name="T31" fmla="*/ 1341 h 1399"/>
              <a:gd name="T32" fmla="*/ 2493 w 2511"/>
              <a:gd name="T33" fmla="*/ 1381 h 1399"/>
              <a:gd name="T34" fmla="*/ 2338 w 2511"/>
              <a:gd name="T35" fmla="*/ 1390 h 1399"/>
              <a:gd name="T36" fmla="*/ 2034 w 2511"/>
              <a:gd name="T37" fmla="*/ 1398 h 1399"/>
              <a:gd name="T38" fmla="*/ 1809 w 2511"/>
              <a:gd name="T39" fmla="*/ 1398 h 1399"/>
              <a:gd name="T40" fmla="*/ 1663 w 2511"/>
              <a:gd name="T41" fmla="*/ 1373 h 1399"/>
              <a:gd name="T42" fmla="*/ 1602 w 2511"/>
              <a:gd name="T43" fmla="*/ 1307 h 1399"/>
              <a:gd name="T44" fmla="*/ 1663 w 2511"/>
              <a:gd name="T45" fmla="*/ 1174 h 1399"/>
              <a:gd name="T46" fmla="*/ 1731 w 2511"/>
              <a:gd name="T47" fmla="*/ 1059 h 1399"/>
              <a:gd name="T48" fmla="*/ 1783 w 2511"/>
              <a:gd name="T49" fmla="*/ 927 h 1399"/>
              <a:gd name="T50" fmla="*/ 1809 w 2511"/>
              <a:gd name="T51" fmla="*/ 777 h 1399"/>
              <a:gd name="T52" fmla="*/ 1792 w 2511"/>
              <a:gd name="T53" fmla="*/ 629 h 1399"/>
              <a:gd name="T54" fmla="*/ 1722 w 2511"/>
              <a:gd name="T55" fmla="*/ 496 h 1399"/>
              <a:gd name="T56" fmla="*/ 1645 w 2511"/>
              <a:gd name="T57" fmla="*/ 397 h 1399"/>
              <a:gd name="T58" fmla="*/ 1532 w 2511"/>
              <a:gd name="T59" fmla="*/ 323 h 1399"/>
              <a:gd name="T60" fmla="*/ 1394 w 2511"/>
              <a:gd name="T61" fmla="*/ 273 h 1399"/>
              <a:gd name="T62" fmla="*/ 1221 w 2511"/>
              <a:gd name="T63" fmla="*/ 256 h 1399"/>
              <a:gd name="T64" fmla="*/ 1040 w 2511"/>
              <a:gd name="T65" fmla="*/ 265 h 1399"/>
              <a:gd name="T66" fmla="*/ 900 w 2511"/>
              <a:gd name="T67" fmla="*/ 315 h 1399"/>
              <a:gd name="T68" fmla="*/ 806 w 2511"/>
              <a:gd name="T69" fmla="*/ 381 h 1399"/>
              <a:gd name="T70" fmla="*/ 719 w 2511"/>
              <a:gd name="T71" fmla="*/ 480 h 1399"/>
              <a:gd name="T72" fmla="*/ 649 w 2511"/>
              <a:gd name="T73" fmla="*/ 612 h 1399"/>
              <a:gd name="T74" fmla="*/ 623 w 2511"/>
              <a:gd name="T75" fmla="*/ 769 h 1399"/>
              <a:gd name="T76" fmla="*/ 641 w 2511"/>
              <a:gd name="T77" fmla="*/ 935 h 1399"/>
              <a:gd name="T78" fmla="*/ 693 w 2511"/>
              <a:gd name="T79" fmla="*/ 1050 h 1399"/>
              <a:gd name="T80" fmla="*/ 762 w 2511"/>
              <a:gd name="T81" fmla="*/ 1158 h 1399"/>
              <a:gd name="T82" fmla="*/ 840 w 2511"/>
              <a:gd name="T83" fmla="*/ 1299 h 1399"/>
              <a:gd name="T84" fmla="*/ 771 w 2511"/>
              <a:gd name="T85" fmla="*/ 1373 h 1399"/>
              <a:gd name="T86" fmla="*/ 623 w 2511"/>
              <a:gd name="T87" fmla="*/ 1398 h 1399"/>
              <a:gd name="T88" fmla="*/ 381 w 2511"/>
              <a:gd name="T89" fmla="*/ 1398 h 1399"/>
              <a:gd name="T90" fmla="*/ 105 w 2511"/>
              <a:gd name="T91" fmla="*/ 1390 h 1399"/>
              <a:gd name="T92" fmla="*/ 9 w 2511"/>
              <a:gd name="T93" fmla="*/ 1390 h 1399"/>
              <a:gd name="T94" fmla="*/ 0 w 2511"/>
              <a:gd name="T95" fmla="*/ 1315 h 1399"/>
              <a:gd name="T96" fmla="*/ 0 w 2511"/>
              <a:gd name="T97" fmla="*/ 1158 h 1399"/>
              <a:gd name="T98" fmla="*/ 0 w 2511"/>
              <a:gd name="T99" fmla="*/ 919 h 1399"/>
              <a:gd name="T100" fmla="*/ 0 w 2511"/>
              <a:gd name="T101" fmla="*/ 596 h 1399"/>
              <a:gd name="T102" fmla="*/ 0 w 2511"/>
              <a:gd name="T103" fmla="*/ 323 h 1399"/>
              <a:gd name="T104" fmla="*/ 0 w 2511"/>
              <a:gd name="T105" fmla="*/ 133 h 1399"/>
              <a:gd name="T106" fmla="*/ 0 w 2511"/>
              <a:gd name="T107" fmla="*/ 34 h 1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11" h="1399">
                <a:moveTo>
                  <a:pt x="0" y="9"/>
                </a:moveTo>
                <a:lnTo>
                  <a:pt x="0" y="0"/>
                </a:lnTo>
                <a:lnTo>
                  <a:pt x="9" y="0"/>
                </a:lnTo>
                <a:lnTo>
                  <a:pt x="18" y="0"/>
                </a:lnTo>
                <a:lnTo>
                  <a:pt x="26" y="0"/>
                </a:lnTo>
                <a:lnTo>
                  <a:pt x="35" y="0"/>
                </a:lnTo>
                <a:lnTo>
                  <a:pt x="53" y="0"/>
                </a:lnTo>
                <a:lnTo>
                  <a:pt x="79" y="0"/>
                </a:lnTo>
                <a:lnTo>
                  <a:pt x="96" y="0"/>
                </a:lnTo>
                <a:lnTo>
                  <a:pt x="122" y="0"/>
                </a:lnTo>
                <a:lnTo>
                  <a:pt x="147" y="0"/>
                </a:lnTo>
                <a:lnTo>
                  <a:pt x="182" y="0"/>
                </a:lnTo>
                <a:lnTo>
                  <a:pt x="217" y="0"/>
                </a:lnTo>
                <a:lnTo>
                  <a:pt x="260" y="0"/>
                </a:lnTo>
                <a:lnTo>
                  <a:pt x="304" y="0"/>
                </a:lnTo>
                <a:lnTo>
                  <a:pt x="347" y="0"/>
                </a:lnTo>
                <a:lnTo>
                  <a:pt x="398" y="0"/>
                </a:lnTo>
                <a:lnTo>
                  <a:pt x="450" y="0"/>
                </a:lnTo>
                <a:lnTo>
                  <a:pt x="503" y="0"/>
                </a:lnTo>
                <a:lnTo>
                  <a:pt x="563" y="0"/>
                </a:lnTo>
                <a:lnTo>
                  <a:pt x="623" y="0"/>
                </a:lnTo>
                <a:lnTo>
                  <a:pt x="693" y="0"/>
                </a:lnTo>
                <a:lnTo>
                  <a:pt x="762" y="0"/>
                </a:lnTo>
                <a:lnTo>
                  <a:pt x="831" y="0"/>
                </a:lnTo>
                <a:lnTo>
                  <a:pt x="909" y="0"/>
                </a:lnTo>
                <a:lnTo>
                  <a:pt x="987" y="0"/>
                </a:lnTo>
                <a:lnTo>
                  <a:pt x="1073" y="0"/>
                </a:lnTo>
                <a:lnTo>
                  <a:pt x="1160" y="0"/>
                </a:lnTo>
                <a:lnTo>
                  <a:pt x="1247" y="0"/>
                </a:lnTo>
                <a:lnTo>
                  <a:pt x="1333" y="0"/>
                </a:lnTo>
                <a:lnTo>
                  <a:pt x="1420" y="0"/>
                </a:lnTo>
                <a:lnTo>
                  <a:pt x="1506" y="0"/>
                </a:lnTo>
                <a:lnTo>
                  <a:pt x="1584" y="0"/>
                </a:lnTo>
                <a:lnTo>
                  <a:pt x="1663" y="0"/>
                </a:lnTo>
                <a:lnTo>
                  <a:pt x="1731" y="0"/>
                </a:lnTo>
                <a:lnTo>
                  <a:pt x="1801" y="0"/>
                </a:lnTo>
                <a:lnTo>
                  <a:pt x="1870" y="0"/>
                </a:lnTo>
                <a:lnTo>
                  <a:pt x="1931" y="0"/>
                </a:lnTo>
                <a:lnTo>
                  <a:pt x="1991" y="0"/>
                </a:lnTo>
                <a:lnTo>
                  <a:pt x="2043" y="0"/>
                </a:lnTo>
                <a:lnTo>
                  <a:pt x="2095" y="0"/>
                </a:lnTo>
                <a:lnTo>
                  <a:pt x="2147" y="0"/>
                </a:lnTo>
                <a:lnTo>
                  <a:pt x="2190" y="0"/>
                </a:lnTo>
                <a:lnTo>
                  <a:pt x="2233" y="0"/>
                </a:lnTo>
                <a:lnTo>
                  <a:pt x="2277" y="0"/>
                </a:lnTo>
                <a:lnTo>
                  <a:pt x="2312" y="0"/>
                </a:lnTo>
                <a:lnTo>
                  <a:pt x="2346" y="0"/>
                </a:lnTo>
                <a:lnTo>
                  <a:pt x="2372" y="0"/>
                </a:lnTo>
                <a:lnTo>
                  <a:pt x="2397" y="0"/>
                </a:lnTo>
                <a:lnTo>
                  <a:pt x="2415" y="0"/>
                </a:lnTo>
                <a:lnTo>
                  <a:pt x="2441" y="0"/>
                </a:lnTo>
                <a:lnTo>
                  <a:pt x="2458" y="0"/>
                </a:lnTo>
                <a:lnTo>
                  <a:pt x="2467" y="0"/>
                </a:lnTo>
                <a:lnTo>
                  <a:pt x="2476" y="0"/>
                </a:lnTo>
                <a:lnTo>
                  <a:pt x="2484" y="0"/>
                </a:lnTo>
                <a:lnTo>
                  <a:pt x="2484" y="9"/>
                </a:lnTo>
                <a:lnTo>
                  <a:pt x="2484" y="17"/>
                </a:lnTo>
                <a:lnTo>
                  <a:pt x="2493" y="34"/>
                </a:lnTo>
                <a:lnTo>
                  <a:pt x="2493" y="42"/>
                </a:lnTo>
                <a:lnTo>
                  <a:pt x="2493" y="58"/>
                </a:lnTo>
                <a:lnTo>
                  <a:pt x="2493" y="74"/>
                </a:lnTo>
                <a:lnTo>
                  <a:pt x="2493" y="91"/>
                </a:lnTo>
                <a:lnTo>
                  <a:pt x="2493" y="116"/>
                </a:lnTo>
                <a:lnTo>
                  <a:pt x="2493" y="141"/>
                </a:lnTo>
                <a:lnTo>
                  <a:pt x="2493" y="165"/>
                </a:lnTo>
                <a:lnTo>
                  <a:pt x="2493" y="199"/>
                </a:lnTo>
                <a:lnTo>
                  <a:pt x="2493" y="232"/>
                </a:lnTo>
                <a:lnTo>
                  <a:pt x="2493" y="265"/>
                </a:lnTo>
                <a:lnTo>
                  <a:pt x="2493" y="298"/>
                </a:lnTo>
                <a:lnTo>
                  <a:pt x="2493" y="340"/>
                </a:lnTo>
                <a:lnTo>
                  <a:pt x="2493" y="381"/>
                </a:lnTo>
                <a:lnTo>
                  <a:pt x="2493" y="422"/>
                </a:lnTo>
                <a:lnTo>
                  <a:pt x="2502" y="471"/>
                </a:lnTo>
                <a:lnTo>
                  <a:pt x="2502" y="522"/>
                </a:lnTo>
                <a:lnTo>
                  <a:pt x="2502" y="571"/>
                </a:lnTo>
                <a:lnTo>
                  <a:pt x="2502" y="621"/>
                </a:lnTo>
                <a:lnTo>
                  <a:pt x="2502" y="678"/>
                </a:lnTo>
                <a:lnTo>
                  <a:pt x="2502" y="737"/>
                </a:lnTo>
                <a:lnTo>
                  <a:pt x="2502" y="786"/>
                </a:lnTo>
                <a:lnTo>
                  <a:pt x="2502" y="836"/>
                </a:lnTo>
                <a:lnTo>
                  <a:pt x="2502" y="885"/>
                </a:lnTo>
                <a:lnTo>
                  <a:pt x="2510" y="935"/>
                </a:lnTo>
                <a:lnTo>
                  <a:pt x="2510" y="976"/>
                </a:lnTo>
                <a:lnTo>
                  <a:pt x="2510" y="1018"/>
                </a:lnTo>
                <a:lnTo>
                  <a:pt x="2510" y="1059"/>
                </a:lnTo>
                <a:lnTo>
                  <a:pt x="2510" y="1092"/>
                </a:lnTo>
                <a:lnTo>
                  <a:pt x="2510" y="1134"/>
                </a:lnTo>
                <a:lnTo>
                  <a:pt x="2510" y="1166"/>
                </a:lnTo>
                <a:lnTo>
                  <a:pt x="2510" y="1191"/>
                </a:lnTo>
                <a:lnTo>
                  <a:pt x="2510" y="1225"/>
                </a:lnTo>
                <a:lnTo>
                  <a:pt x="2510" y="1250"/>
                </a:lnTo>
                <a:lnTo>
                  <a:pt x="2510" y="1265"/>
                </a:lnTo>
                <a:lnTo>
                  <a:pt x="2510" y="1290"/>
                </a:lnTo>
                <a:lnTo>
                  <a:pt x="2510" y="1307"/>
                </a:lnTo>
                <a:lnTo>
                  <a:pt x="2510" y="1324"/>
                </a:lnTo>
                <a:lnTo>
                  <a:pt x="2510" y="1341"/>
                </a:lnTo>
                <a:lnTo>
                  <a:pt x="2510" y="1349"/>
                </a:lnTo>
                <a:lnTo>
                  <a:pt x="2510" y="1356"/>
                </a:lnTo>
                <a:lnTo>
                  <a:pt x="2510" y="1365"/>
                </a:lnTo>
                <a:lnTo>
                  <a:pt x="2510" y="1373"/>
                </a:lnTo>
                <a:lnTo>
                  <a:pt x="2502" y="1373"/>
                </a:lnTo>
                <a:lnTo>
                  <a:pt x="2493" y="1381"/>
                </a:lnTo>
                <a:lnTo>
                  <a:pt x="2476" y="1381"/>
                </a:lnTo>
                <a:lnTo>
                  <a:pt x="2458" y="1381"/>
                </a:lnTo>
                <a:lnTo>
                  <a:pt x="2432" y="1381"/>
                </a:lnTo>
                <a:lnTo>
                  <a:pt x="2406" y="1381"/>
                </a:lnTo>
                <a:lnTo>
                  <a:pt x="2372" y="1390"/>
                </a:lnTo>
                <a:lnTo>
                  <a:pt x="2338" y="1390"/>
                </a:lnTo>
                <a:lnTo>
                  <a:pt x="2294" y="1390"/>
                </a:lnTo>
                <a:lnTo>
                  <a:pt x="2251" y="1390"/>
                </a:lnTo>
                <a:lnTo>
                  <a:pt x="2198" y="1398"/>
                </a:lnTo>
                <a:lnTo>
                  <a:pt x="2147" y="1398"/>
                </a:lnTo>
                <a:lnTo>
                  <a:pt x="2086" y="1398"/>
                </a:lnTo>
                <a:lnTo>
                  <a:pt x="2034" y="1398"/>
                </a:lnTo>
                <a:lnTo>
                  <a:pt x="1991" y="1398"/>
                </a:lnTo>
                <a:lnTo>
                  <a:pt x="1947" y="1398"/>
                </a:lnTo>
                <a:lnTo>
                  <a:pt x="1914" y="1398"/>
                </a:lnTo>
                <a:lnTo>
                  <a:pt x="1870" y="1398"/>
                </a:lnTo>
                <a:lnTo>
                  <a:pt x="1835" y="1398"/>
                </a:lnTo>
                <a:lnTo>
                  <a:pt x="1809" y="1398"/>
                </a:lnTo>
                <a:lnTo>
                  <a:pt x="1775" y="1398"/>
                </a:lnTo>
                <a:lnTo>
                  <a:pt x="1748" y="1390"/>
                </a:lnTo>
                <a:lnTo>
                  <a:pt x="1722" y="1390"/>
                </a:lnTo>
                <a:lnTo>
                  <a:pt x="1697" y="1381"/>
                </a:lnTo>
                <a:lnTo>
                  <a:pt x="1680" y="1381"/>
                </a:lnTo>
                <a:lnTo>
                  <a:pt x="1663" y="1373"/>
                </a:lnTo>
                <a:lnTo>
                  <a:pt x="1645" y="1373"/>
                </a:lnTo>
                <a:lnTo>
                  <a:pt x="1636" y="1365"/>
                </a:lnTo>
                <a:lnTo>
                  <a:pt x="1628" y="1365"/>
                </a:lnTo>
                <a:lnTo>
                  <a:pt x="1619" y="1356"/>
                </a:lnTo>
                <a:lnTo>
                  <a:pt x="1602" y="1332"/>
                </a:lnTo>
                <a:lnTo>
                  <a:pt x="1602" y="1307"/>
                </a:lnTo>
                <a:lnTo>
                  <a:pt x="1602" y="1274"/>
                </a:lnTo>
                <a:lnTo>
                  <a:pt x="1619" y="1241"/>
                </a:lnTo>
                <a:lnTo>
                  <a:pt x="1628" y="1225"/>
                </a:lnTo>
                <a:lnTo>
                  <a:pt x="1636" y="1208"/>
                </a:lnTo>
                <a:lnTo>
                  <a:pt x="1654" y="1191"/>
                </a:lnTo>
                <a:lnTo>
                  <a:pt x="1663" y="1174"/>
                </a:lnTo>
                <a:lnTo>
                  <a:pt x="1671" y="1158"/>
                </a:lnTo>
                <a:lnTo>
                  <a:pt x="1680" y="1142"/>
                </a:lnTo>
                <a:lnTo>
                  <a:pt x="1697" y="1125"/>
                </a:lnTo>
                <a:lnTo>
                  <a:pt x="1706" y="1100"/>
                </a:lnTo>
                <a:lnTo>
                  <a:pt x="1722" y="1084"/>
                </a:lnTo>
                <a:lnTo>
                  <a:pt x="1731" y="1059"/>
                </a:lnTo>
                <a:lnTo>
                  <a:pt x="1740" y="1043"/>
                </a:lnTo>
                <a:lnTo>
                  <a:pt x="1757" y="1018"/>
                </a:lnTo>
                <a:lnTo>
                  <a:pt x="1766" y="993"/>
                </a:lnTo>
                <a:lnTo>
                  <a:pt x="1775" y="976"/>
                </a:lnTo>
                <a:lnTo>
                  <a:pt x="1783" y="951"/>
                </a:lnTo>
                <a:lnTo>
                  <a:pt x="1783" y="927"/>
                </a:lnTo>
                <a:lnTo>
                  <a:pt x="1792" y="902"/>
                </a:lnTo>
                <a:lnTo>
                  <a:pt x="1801" y="877"/>
                </a:lnTo>
                <a:lnTo>
                  <a:pt x="1801" y="853"/>
                </a:lnTo>
                <a:lnTo>
                  <a:pt x="1809" y="828"/>
                </a:lnTo>
                <a:lnTo>
                  <a:pt x="1809" y="803"/>
                </a:lnTo>
                <a:lnTo>
                  <a:pt x="1809" y="777"/>
                </a:lnTo>
                <a:lnTo>
                  <a:pt x="1809" y="752"/>
                </a:lnTo>
                <a:lnTo>
                  <a:pt x="1809" y="728"/>
                </a:lnTo>
                <a:lnTo>
                  <a:pt x="1809" y="703"/>
                </a:lnTo>
                <a:lnTo>
                  <a:pt x="1809" y="678"/>
                </a:lnTo>
                <a:lnTo>
                  <a:pt x="1801" y="653"/>
                </a:lnTo>
                <a:lnTo>
                  <a:pt x="1792" y="629"/>
                </a:lnTo>
                <a:lnTo>
                  <a:pt x="1783" y="604"/>
                </a:lnTo>
                <a:lnTo>
                  <a:pt x="1775" y="579"/>
                </a:lnTo>
                <a:lnTo>
                  <a:pt x="1766" y="562"/>
                </a:lnTo>
                <a:lnTo>
                  <a:pt x="1757" y="538"/>
                </a:lnTo>
                <a:lnTo>
                  <a:pt x="1740" y="513"/>
                </a:lnTo>
                <a:lnTo>
                  <a:pt x="1722" y="496"/>
                </a:lnTo>
                <a:lnTo>
                  <a:pt x="1715" y="471"/>
                </a:lnTo>
                <a:lnTo>
                  <a:pt x="1697" y="456"/>
                </a:lnTo>
                <a:lnTo>
                  <a:pt x="1689" y="439"/>
                </a:lnTo>
                <a:lnTo>
                  <a:pt x="1671" y="422"/>
                </a:lnTo>
                <a:lnTo>
                  <a:pt x="1654" y="414"/>
                </a:lnTo>
                <a:lnTo>
                  <a:pt x="1645" y="397"/>
                </a:lnTo>
                <a:lnTo>
                  <a:pt x="1628" y="381"/>
                </a:lnTo>
                <a:lnTo>
                  <a:pt x="1610" y="372"/>
                </a:lnTo>
                <a:lnTo>
                  <a:pt x="1593" y="355"/>
                </a:lnTo>
                <a:lnTo>
                  <a:pt x="1576" y="348"/>
                </a:lnTo>
                <a:lnTo>
                  <a:pt x="1558" y="331"/>
                </a:lnTo>
                <a:lnTo>
                  <a:pt x="1532" y="323"/>
                </a:lnTo>
                <a:lnTo>
                  <a:pt x="1515" y="315"/>
                </a:lnTo>
                <a:lnTo>
                  <a:pt x="1490" y="306"/>
                </a:lnTo>
                <a:lnTo>
                  <a:pt x="1472" y="298"/>
                </a:lnTo>
                <a:lnTo>
                  <a:pt x="1446" y="290"/>
                </a:lnTo>
                <a:lnTo>
                  <a:pt x="1420" y="281"/>
                </a:lnTo>
                <a:lnTo>
                  <a:pt x="1394" y="273"/>
                </a:lnTo>
                <a:lnTo>
                  <a:pt x="1368" y="273"/>
                </a:lnTo>
                <a:lnTo>
                  <a:pt x="1342" y="265"/>
                </a:lnTo>
                <a:lnTo>
                  <a:pt x="1307" y="265"/>
                </a:lnTo>
                <a:lnTo>
                  <a:pt x="1281" y="256"/>
                </a:lnTo>
                <a:lnTo>
                  <a:pt x="1247" y="256"/>
                </a:lnTo>
                <a:lnTo>
                  <a:pt x="1221" y="256"/>
                </a:lnTo>
                <a:lnTo>
                  <a:pt x="1186" y="256"/>
                </a:lnTo>
                <a:lnTo>
                  <a:pt x="1152" y="256"/>
                </a:lnTo>
                <a:lnTo>
                  <a:pt x="1126" y="256"/>
                </a:lnTo>
                <a:lnTo>
                  <a:pt x="1091" y="265"/>
                </a:lnTo>
                <a:lnTo>
                  <a:pt x="1065" y="265"/>
                </a:lnTo>
                <a:lnTo>
                  <a:pt x="1040" y="265"/>
                </a:lnTo>
                <a:lnTo>
                  <a:pt x="1014" y="273"/>
                </a:lnTo>
                <a:lnTo>
                  <a:pt x="987" y="281"/>
                </a:lnTo>
                <a:lnTo>
                  <a:pt x="970" y="290"/>
                </a:lnTo>
                <a:lnTo>
                  <a:pt x="944" y="298"/>
                </a:lnTo>
                <a:lnTo>
                  <a:pt x="927" y="306"/>
                </a:lnTo>
                <a:lnTo>
                  <a:pt x="900" y="315"/>
                </a:lnTo>
                <a:lnTo>
                  <a:pt x="883" y="323"/>
                </a:lnTo>
                <a:lnTo>
                  <a:pt x="866" y="331"/>
                </a:lnTo>
                <a:lnTo>
                  <a:pt x="848" y="348"/>
                </a:lnTo>
                <a:lnTo>
                  <a:pt x="840" y="355"/>
                </a:lnTo>
                <a:lnTo>
                  <a:pt x="822" y="364"/>
                </a:lnTo>
                <a:lnTo>
                  <a:pt x="806" y="381"/>
                </a:lnTo>
                <a:lnTo>
                  <a:pt x="788" y="397"/>
                </a:lnTo>
                <a:lnTo>
                  <a:pt x="780" y="414"/>
                </a:lnTo>
                <a:lnTo>
                  <a:pt x="762" y="431"/>
                </a:lnTo>
                <a:lnTo>
                  <a:pt x="745" y="447"/>
                </a:lnTo>
                <a:lnTo>
                  <a:pt x="736" y="463"/>
                </a:lnTo>
                <a:lnTo>
                  <a:pt x="719" y="480"/>
                </a:lnTo>
                <a:lnTo>
                  <a:pt x="710" y="505"/>
                </a:lnTo>
                <a:lnTo>
                  <a:pt x="693" y="522"/>
                </a:lnTo>
                <a:lnTo>
                  <a:pt x="675" y="547"/>
                </a:lnTo>
                <a:lnTo>
                  <a:pt x="667" y="571"/>
                </a:lnTo>
                <a:lnTo>
                  <a:pt x="658" y="587"/>
                </a:lnTo>
                <a:lnTo>
                  <a:pt x="649" y="612"/>
                </a:lnTo>
                <a:lnTo>
                  <a:pt x="641" y="637"/>
                </a:lnTo>
                <a:lnTo>
                  <a:pt x="632" y="662"/>
                </a:lnTo>
                <a:lnTo>
                  <a:pt x="623" y="687"/>
                </a:lnTo>
                <a:lnTo>
                  <a:pt x="623" y="712"/>
                </a:lnTo>
                <a:lnTo>
                  <a:pt x="623" y="737"/>
                </a:lnTo>
                <a:lnTo>
                  <a:pt x="623" y="769"/>
                </a:lnTo>
                <a:lnTo>
                  <a:pt x="623" y="794"/>
                </a:lnTo>
                <a:lnTo>
                  <a:pt x="623" y="819"/>
                </a:lnTo>
                <a:lnTo>
                  <a:pt x="623" y="853"/>
                </a:lnTo>
                <a:lnTo>
                  <a:pt x="632" y="877"/>
                </a:lnTo>
                <a:lnTo>
                  <a:pt x="632" y="910"/>
                </a:lnTo>
                <a:lnTo>
                  <a:pt x="641" y="935"/>
                </a:lnTo>
                <a:lnTo>
                  <a:pt x="649" y="959"/>
                </a:lnTo>
                <a:lnTo>
                  <a:pt x="658" y="984"/>
                </a:lnTo>
                <a:lnTo>
                  <a:pt x="667" y="1001"/>
                </a:lnTo>
                <a:lnTo>
                  <a:pt x="675" y="1018"/>
                </a:lnTo>
                <a:lnTo>
                  <a:pt x="684" y="1034"/>
                </a:lnTo>
                <a:lnTo>
                  <a:pt x="693" y="1050"/>
                </a:lnTo>
                <a:lnTo>
                  <a:pt x="702" y="1067"/>
                </a:lnTo>
                <a:lnTo>
                  <a:pt x="719" y="1084"/>
                </a:lnTo>
                <a:lnTo>
                  <a:pt x="728" y="1100"/>
                </a:lnTo>
                <a:lnTo>
                  <a:pt x="736" y="1125"/>
                </a:lnTo>
                <a:lnTo>
                  <a:pt x="754" y="1142"/>
                </a:lnTo>
                <a:lnTo>
                  <a:pt x="762" y="1158"/>
                </a:lnTo>
                <a:lnTo>
                  <a:pt x="780" y="1174"/>
                </a:lnTo>
                <a:lnTo>
                  <a:pt x="788" y="1200"/>
                </a:lnTo>
                <a:lnTo>
                  <a:pt x="806" y="1216"/>
                </a:lnTo>
                <a:lnTo>
                  <a:pt x="822" y="1250"/>
                </a:lnTo>
                <a:lnTo>
                  <a:pt x="831" y="1274"/>
                </a:lnTo>
                <a:lnTo>
                  <a:pt x="840" y="1299"/>
                </a:lnTo>
                <a:lnTo>
                  <a:pt x="831" y="1324"/>
                </a:lnTo>
                <a:lnTo>
                  <a:pt x="822" y="1341"/>
                </a:lnTo>
                <a:lnTo>
                  <a:pt x="806" y="1356"/>
                </a:lnTo>
                <a:lnTo>
                  <a:pt x="797" y="1365"/>
                </a:lnTo>
                <a:lnTo>
                  <a:pt x="780" y="1365"/>
                </a:lnTo>
                <a:lnTo>
                  <a:pt x="771" y="1373"/>
                </a:lnTo>
                <a:lnTo>
                  <a:pt x="754" y="1381"/>
                </a:lnTo>
                <a:lnTo>
                  <a:pt x="728" y="1381"/>
                </a:lnTo>
                <a:lnTo>
                  <a:pt x="710" y="1390"/>
                </a:lnTo>
                <a:lnTo>
                  <a:pt x="684" y="1390"/>
                </a:lnTo>
                <a:lnTo>
                  <a:pt x="649" y="1398"/>
                </a:lnTo>
                <a:lnTo>
                  <a:pt x="623" y="1398"/>
                </a:lnTo>
                <a:lnTo>
                  <a:pt x="590" y="1398"/>
                </a:lnTo>
                <a:lnTo>
                  <a:pt x="555" y="1398"/>
                </a:lnTo>
                <a:lnTo>
                  <a:pt x="511" y="1398"/>
                </a:lnTo>
                <a:lnTo>
                  <a:pt x="477" y="1398"/>
                </a:lnTo>
                <a:lnTo>
                  <a:pt x="424" y="1398"/>
                </a:lnTo>
                <a:lnTo>
                  <a:pt x="381" y="1398"/>
                </a:lnTo>
                <a:lnTo>
                  <a:pt x="321" y="1398"/>
                </a:lnTo>
                <a:lnTo>
                  <a:pt x="269" y="1398"/>
                </a:lnTo>
                <a:lnTo>
                  <a:pt x="225" y="1390"/>
                </a:lnTo>
                <a:lnTo>
                  <a:pt x="182" y="1390"/>
                </a:lnTo>
                <a:lnTo>
                  <a:pt x="138" y="1390"/>
                </a:lnTo>
                <a:lnTo>
                  <a:pt x="105" y="1390"/>
                </a:lnTo>
                <a:lnTo>
                  <a:pt x="79" y="1390"/>
                </a:lnTo>
                <a:lnTo>
                  <a:pt x="53" y="1390"/>
                </a:lnTo>
                <a:lnTo>
                  <a:pt x="35" y="1390"/>
                </a:lnTo>
                <a:lnTo>
                  <a:pt x="26" y="1390"/>
                </a:lnTo>
                <a:lnTo>
                  <a:pt x="18" y="1390"/>
                </a:lnTo>
                <a:lnTo>
                  <a:pt x="9" y="1390"/>
                </a:lnTo>
                <a:lnTo>
                  <a:pt x="9" y="1381"/>
                </a:lnTo>
                <a:lnTo>
                  <a:pt x="9" y="1373"/>
                </a:lnTo>
                <a:lnTo>
                  <a:pt x="0" y="1356"/>
                </a:lnTo>
                <a:lnTo>
                  <a:pt x="0" y="1349"/>
                </a:lnTo>
                <a:lnTo>
                  <a:pt x="0" y="1332"/>
                </a:lnTo>
                <a:lnTo>
                  <a:pt x="0" y="1315"/>
                </a:lnTo>
                <a:lnTo>
                  <a:pt x="0" y="1299"/>
                </a:lnTo>
                <a:lnTo>
                  <a:pt x="0" y="1274"/>
                </a:lnTo>
                <a:lnTo>
                  <a:pt x="0" y="1250"/>
                </a:lnTo>
                <a:lnTo>
                  <a:pt x="0" y="1225"/>
                </a:lnTo>
                <a:lnTo>
                  <a:pt x="0" y="1191"/>
                </a:lnTo>
                <a:lnTo>
                  <a:pt x="0" y="1158"/>
                </a:lnTo>
                <a:lnTo>
                  <a:pt x="0" y="1125"/>
                </a:lnTo>
                <a:lnTo>
                  <a:pt x="0" y="1084"/>
                </a:lnTo>
                <a:lnTo>
                  <a:pt x="0" y="1050"/>
                </a:lnTo>
                <a:lnTo>
                  <a:pt x="0" y="1009"/>
                </a:lnTo>
                <a:lnTo>
                  <a:pt x="0" y="959"/>
                </a:lnTo>
                <a:lnTo>
                  <a:pt x="0" y="919"/>
                </a:lnTo>
                <a:lnTo>
                  <a:pt x="0" y="868"/>
                </a:lnTo>
                <a:lnTo>
                  <a:pt x="0" y="811"/>
                </a:lnTo>
                <a:lnTo>
                  <a:pt x="0" y="761"/>
                </a:lnTo>
                <a:lnTo>
                  <a:pt x="0" y="703"/>
                </a:lnTo>
                <a:lnTo>
                  <a:pt x="0" y="646"/>
                </a:lnTo>
                <a:lnTo>
                  <a:pt x="0" y="596"/>
                </a:lnTo>
                <a:lnTo>
                  <a:pt x="0" y="538"/>
                </a:lnTo>
                <a:lnTo>
                  <a:pt x="0" y="488"/>
                </a:lnTo>
                <a:lnTo>
                  <a:pt x="0" y="447"/>
                </a:lnTo>
                <a:lnTo>
                  <a:pt x="0" y="397"/>
                </a:lnTo>
                <a:lnTo>
                  <a:pt x="0" y="355"/>
                </a:lnTo>
                <a:lnTo>
                  <a:pt x="0" y="323"/>
                </a:lnTo>
                <a:lnTo>
                  <a:pt x="0" y="281"/>
                </a:lnTo>
                <a:lnTo>
                  <a:pt x="0" y="249"/>
                </a:lnTo>
                <a:lnTo>
                  <a:pt x="0" y="215"/>
                </a:lnTo>
                <a:lnTo>
                  <a:pt x="0" y="182"/>
                </a:lnTo>
                <a:lnTo>
                  <a:pt x="0" y="157"/>
                </a:lnTo>
                <a:lnTo>
                  <a:pt x="0" y="133"/>
                </a:lnTo>
                <a:lnTo>
                  <a:pt x="0" y="108"/>
                </a:lnTo>
                <a:lnTo>
                  <a:pt x="0" y="91"/>
                </a:lnTo>
                <a:lnTo>
                  <a:pt x="0" y="74"/>
                </a:lnTo>
                <a:lnTo>
                  <a:pt x="0" y="58"/>
                </a:lnTo>
                <a:lnTo>
                  <a:pt x="0" y="42"/>
                </a:lnTo>
                <a:lnTo>
                  <a:pt x="0" y="34"/>
                </a:lnTo>
                <a:lnTo>
                  <a:pt x="0" y="25"/>
                </a:lnTo>
                <a:lnTo>
                  <a:pt x="0" y="17"/>
                </a:lnTo>
                <a:lnTo>
                  <a:pt x="0" y="9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1981202" y="2796822"/>
            <a:ext cx="3029185" cy="21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1981202" y="2796822"/>
            <a:ext cx="3029185" cy="21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1873957" y="2720622"/>
            <a:ext cx="2454731" cy="35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133" tIns="46566" rIns="93133" bIns="46566">
            <a:spAutoFit/>
          </a:bodyPr>
          <a:lstStyle>
            <a:lvl1pPr defTabSz="10334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15938" defTabSz="10334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033463" defTabSz="10334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9400" defTabSz="10334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66925" defTabSz="10334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24125" defTabSz="1033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81325" defTabSz="1033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38525" defTabSz="1033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95725" defTabSz="1033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689">
                <a:solidFill>
                  <a:srgbClr val="000000"/>
                </a:solidFill>
                <a:latin typeface="Helvetica" panose="020B0604020202020204" pitchFamily="34" charset="0"/>
              </a:rPr>
              <a:t>antibody combining site</a:t>
            </a: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2240845" y="4852812"/>
            <a:ext cx="2573867" cy="20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2240845" y="4852812"/>
            <a:ext cx="2573867" cy="20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2133601" y="4776612"/>
            <a:ext cx="2103674" cy="35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133" tIns="46566" rIns="93133" bIns="46566">
            <a:spAutoFit/>
          </a:bodyPr>
          <a:lstStyle>
            <a:lvl1pPr defTabSz="10334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15938" defTabSz="10334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033463" defTabSz="10334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9400" defTabSz="10334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66925" defTabSz="10334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24125" defTabSz="1033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81325" defTabSz="1033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38525" defTabSz="1033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95725" defTabSz="1033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689">
                <a:solidFill>
                  <a:srgbClr val="000000"/>
                </a:solidFill>
                <a:latin typeface="Helvetica" panose="020B0604020202020204" pitchFamily="34" charset="0"/>
              </a:rPr>
              <a:t>antigen determinant</a:t>
            </a: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1200386" y="5156202"/>
            <a:ext cx="4692415" cy="865011"/>
            <a:chOff x="638" y="3384"/>
            <a:chExt cx="2494" cy="613"/>
          </a:xfrm>
        </p:grpSpPr>
        <p:sp>
          <p:nvSpPr>
            <p:cNvPr id="4120" name="Freeform 24"/>
            <p:cNvSpPr>
              <a:spLocks/>
            </p:cNvSpPr>
            <p:nvPr/>
          </p:nvSpPr>
          <p:spPr bwMode="auto">
            <a:xfrm>
              <a:off x="638" y="3384"/>
              <a:ext cx="2494" cy="596"/>
            </a:xfrm>
            <a:custGeom>
              <a:avLst/>
              <a:gdLst>
                <a:gd name="T0" fmla="*/ 0 w 2494"/>
                <a:gd name="T1" fmla="*/ 363 h 596"/>
                <a:gd name="T2" fmla="*/ 1263 w 2494"/>
                <a:gd name="T3" fmla="*/ 0 h 596"/>
                <a:gd name="T4" fmla="*/ 2493 w 2494"/>
                <a:gd name="T5" fmla="*/ 363 h 596"/>
                <a:gd name="T6" fmla="*/ 1964 w 2494"/>
                <a:gd name="T7" fmla="*/ 363 h 596"/>
                <a:gd name="T8" fmla="*/ 1964 w 2494"/>
                <a:gd name="T9" fmla="*/ 595 h 596"/>
                <a:gd name="T10" fmla="*/ 537 w 2494"/>
                <a:gd name="T11" fmla="*/ 595 h 596"/>
                <a:gd name="T12" fmla="*/ 537 w 2494"/>
                <a:gd name="T13" fmla="*/ 363 h 596"/>
                <a:gd name="T14" fmla="*/ 0 w 2494"/>
                <a:gd name="T15" fmla="*/ 363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94" h="596">
                  <a:moveTo>
                    <a:pt x="0" y="363"/>
                  </a:moveTo>
                  <a:lnTo>
                    <a:pt x="1263" y="0"/>
                  </a:lnTo>
                  <a:lnTo>
                    <a:pt x="2493" y="363"/>
                  </a:lnTo>
                  <a:lnTo>
                    <a:pt x="1964" y="363"/>
                  </a:lnTo>
                  <a:lnTo>
                    <a:pt x="1964" y="595"/>
                  </a:lnTo>
                  <a:lnTo>
                    <a:pt x="537" y="595"/>
                  </a:lnTo>
                  <a:lnTo>
                    <a:pt x="537" y="363"/>
                  </a:lnTo>
                  <a:lnTo>
                    <a:pt x="0" y="363"/>
                  </a:lnTo>
                </a:path>
              </a:pathLst>
            </a:custGeom>
            <a:solidFill>
              <a:srgbClr val="D49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21" name="Rectangle 25"/>
            <p:cNvSpPr>
              <a:spLocks noChangeArrowheads="1"/>
            </p:cNvSpPr>
            <p:nvPr/>
          </p:nvSpPr>
          <p:spPr bwMode="auto">
            <a:xfrm>
              <a:off x="1400" y="3616"/>
              <a:ext cx="968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22" name="Rectangle 26"/>
            <p:cNvSpPr>
              <a:spLocks noChangeArrowheads="1"/>
            </p:cNvSpPr>
            <p:nvPr/>
          </p:nvSpPr>
          <p:spPr bwMode="auto">
            <a:xfrm>
              <a:off x="1400" y="3616"/>
              <a:ext cx="968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23" name="Rectangle 27"/>
            <p:cNvSpPr>
              <a:spLocks noChangeArrowheads="1"/>
            </p:cNvSpPr>
            <p:nvPr/>
          </p:nvSpPr>
          <p:spPr bwMode="auto">
            <a:xfrm>
              <a:off x="1343" y="3562"/>
              <a:ext cx="824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133" tIns="46566" rIns="93133" bIns="46566">
              <a:spAutoFit/>
            </a:bodyPr>
            <a:lstStyle>
              <a:lvl1pPr defTabSz="1033463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515938" defTabSz="1033463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033463" defTabSz="1033463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549400" defTabSz="1033463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66925" defTabSz="1033463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24125" defTabSz="1033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81325" defTabSz="1033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38525" defTabSz="1033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95725" defTabSz="1033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689">
                  <a:solidFill>
                    <a:srgbClr val="000000"/>
                  </a:solidFill>
                  <a:latin typeface="Helvetica" panose="020B0604020202020204" pitchFamily="34" charset="0"/>
                </a:rPr>
                <a:t>high attraction</a:t>
              </a:r>
            </a:p>
            <a:p>
              <a:endParaRPr lang="en-US" altLang="en-US" sz="1689">
                <a:solidFill>
                  <a:srgbClr val="0000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4124" name="Rectangle 28"/>
            <p:cNvSpPr>
              <a:spLocks noChangeArrowheads="1"/>
            </p:cNvSpPr>
            <p:nvPr/>
          </p:nvSpPr>
          <p:spPr bwMode="auto">
            <a:xfrm>
              <a:off x="1377" y="3710"/>
              <a:ext cx="772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133" tIns="46566" rIns="93133" bIns="46566">
              <a:spAutoFit/>
            </a:bodyPr>
            <a:lstStyle>
              <a:lvl1pPr defTabSz="1033463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515938" defTabSz="1033463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033463" defTabSz="1033463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549400" defTabSz="1033463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66925" defTabSz="1033463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24125" defTabSz="1033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81325" defTabSz="1033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38525" defTabSz="1033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95725" defTabSz="1033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689">
                  <a:solidFill>
                    <a:srgbClr val="000000"/>
                  </a:solidFill>
                  <a:latin typeface="Helvetica" panose="020B0604020202020204" pitchFamily="34" charset="0"/>
                </a:rPr>
                <a:t>low repulsion</a:t>
              </a:r>
            </a:p>
          </p:txBody>
        </p:sp>
      </p:grpSp>
      <p:sp>
        <p:nvSpPr>
          <p:cNvPr id="4126" name="Freeform 30"/>
          <p:cNvSpPr>
            <a:spLocks/>
          </p:cNvSpPr>
          <p:nvPr/>
        </p:nvSpPr>
        <p:spPr bwMode="auto">
          <a:xfrm>
            <a:off x="6167497" y="2727680"/>
            <a:ext cx="4724400" cy="1881011"/>
          </a:xfrm>
          <a:custGeom>
            <a:avLst/>
            <a:gdLst>
              <a:gd name="T0" fmla="*/ 34 w 2511"/>
              <a:gd name="T1" fmla="*/ 0 h 1333"/>
              <a:gd name="T2" fmla="*/ 181 w 2511"/>
              <a:gd name="T3" fmla="*/ 0 h 1333"/>
              <a:gd name="T4" fmla="*/ 450 w 2511"/>
              <a:gd name="T5" fmla="*/ 0 h 1333"/>
              <a:gd name="T6" fmla="*/ 830 w 2511"/>
              <a:gd name="T7" fmla="*/ 0 h 1333"/>
              <a:gd name="T8" fmla="*/ 1332 w 2511"/>
              <a:gd name="T9" fmla="*/ 0 h 1333"/>
              <a:gd name="T10" fmla="*/ 1800 w 2511"/>
              <a:gd name="T11" fmla="*/ 0 h 1333"/>
              <a:gd name="T12" fmla="*/ 2145 w 2511"/>
              <a:gd name="T13" fmla="*/ 0 h 1333"/>
              <a:gd name="T14" fmla="*/ 2372 w 2511"/>
              <a:gd name="T15" fmla="*/ 0 h 1333"/>
              <a:gd name="T16" fmla="*/ 2475 w 2511"/>
              <a:gd name="T17" fmla="*/ 0 h 1333"/>
              <a:gd name="T18" fmla="*/ 2492 w 2511"/>
              <a:gd name="T19" fmla="*/ 66 h 1333"/>
              <a:gd name="T20" fmla="*/ 2492 w 2511"/>
              <a:gd name="T21" fmla="*/ 224 h 1333"/>
              <a:gd name="T22" fmla="*/ 2501 w 2511"/>
              <a:gd name="T23" fmla="*/ 480 h 1333"/>
              <a:gd name="T24" fmla="*/ 2501 w 2511"/>
              <a:gd name="T25" fmla="*/ 803 h 1333"/>
              <a:gd name="T26" fmla="*/ 2510 w 2511"/>
              <a:gd name="T27" fmla="*/ 1051 h 1333"/>
              <a:gd name="T28" fmla="*/ 2510 w 2511"/>
              <a:gd name="T29" fmla="*/ 1225 h 1333"/>
              <a:gd name="T30" fmla="*/ 2510 w 2511"/>
              <a:gd name="T31" fmla="*/ 1299 h 1333"/>
              <a:gd name="T32" fmla="*/ 2431 w 2511"/>
              <a:gd name="T33" fmla="*/ 1315 h 1333"/>
              <a:gd name="T34" fmla="*/ 2198 w 2511"/>
              <a:gd name="T35" fmla="*/ 1332 h 1333"/>
              <a:gd name="T36" fmla="*/ 1904 w 2511"/>
              <a:gd name="T37" fmla="*/ 1332 h 1333"/>
              <a:gd name="T38" fmla="*/ 1713 w 2511"/>
              <a:gd name="T39" fmla="*/ 1324 h 1333"/>
              <a:gd name="T40" fmla="*/ 1618 w 2511"/>
              <a:gd name="T41" fmla="*/ 1299 h 1333"/>
              <a:gd name="T42" fmla="*/ 1618 w 2511"/>
              <a:gd name="T43" fmla="*/ 1159 h 1333"/>
              <a:gd name="T44" fmla="*/ 1695 w 2511"/>
              <a:gd name="T45" fmla="*/ 1051 h 1333"/>
              <a:gd name="T46" fmla="*/ 1765 w 2511"/>
              <a:gd name="T47" fmla="*/ 927 h 1333"/>
              <a:gd name="T48" fmla="*/ 1800 w 2511"/>
              <a:gd name="T49" fmla="*/ 770 h 1333"/>
              <a:gd name="T50" fmla="*/ 1791 w 2511"/>
              <a:gd name="T51" fmla="*/ 621 h 1333"/>
              <a:gd name="T52" fmla="*/ 1730 w 2511"/>
              <a:gd name="T53" fmla="*/ 480 h 1333"/>
              <a:gd name="T54" fmla="*/ 1644 w 2511"/>
              <a:gd name="T55" fmla="*/ 372 h 1333"/>
              <a:gd name="T56" fmla="*/ 1549 w 2511"/>
              <a:gd name="T57" fmla="*/ 298 h 1333"/>
              <a:gd name="T58" fmla="*/ 1419 w 2511"/>
              <a:gd name="T59" fmla="*/ 232 h 1333"/>
              <a:gd name="T60" fmla="*/ 1271 w 2511"/>
              <a:gd name="T61" fmla="*/ 207 h 1333"/>
              <a:gd name="T62" fmla="*/ 1099 w 2511"/>
              <a:gd name="T63" fmla="*/ 215 h 1333"/>
              <a:gd name="T64" fmla="*/ 952 w 2511"/>
              <a:gd name="T65" fmla="*/ 257 h 1333"/>
              <a:gd name="T66" fmla="*/ 839 w 2511"/>
              <a:gd name="T67" fmla="*/ 323 h 1333"/>
              <a:gd name="T68" fmla="*/ 753 w 2511"/>
              <a:gd name="T69" fmla="*/ 414 h 1333"/>
              <a:gd name="T70" fmla="*/ 666 w 2511"/>
              <a:gd name="T71" fmla="*/ 538 h 1333"/>
              <a:gd name="T72" fmla="*/ 622 w 2511"/>
              <a:gd name="T73" fmla="*/ 678 h 1333"/>
              <a:gd name="T74" fmla="*/ 631 w 2511"/>
              <a:gd name="T75" fmla="*/ 836 h 1333"/>
              <a:gd name="T76" fmla="*/ 683 w 2511"/>
              <a:gd name="T77" fmla="*/ 977 h 1333"/>
              <a:gd name="T78" fmla="*/ 744 w 2511"/>
              <a:gd name="T79" fmla="*/ 1068 h 1333"/>
              <a:gd name="T80" fmla="*/ 830 w 2511"/>
              <a:gd name="T81" fmla="*/ 1184 h 1333"/>
              <a:gd name="T82" fmla="*/ 804 w 2511"/>
              <a:gd name="T83" fmla="*/ 1299 h 1333"/>
              <a:gd name="T84" fmla="*/ 701 w 2511"/>
              <a:gd name="T85" fmla="*/ 1324 h 1333"/>
              <a:gd name="T86" fmla="*/ 510 w 2511"/>
              <a:gd name="T87" fmla="*/ 1332 h 1333"/>
              <a:gd name="T88" fmla="*/ 225 w 2511"/>
              <a:gd name="T89" fmla="*/ 1324 h 1333"/>
              <a:gd name="T90" fmla="*/ 34 w 2511"/>
              <a:gd name="T91" fmla="*/ 1324 h 1333"/>
              <a:gd name="T92" fmla="*/ 0 w 2511"/>
              <a:gd name="T93" fmla="*/ 1290 h 1333"/>
              <a:gd name="T94" fmla="*/ 0 w 2511"/>
              <a:gd name="T95" fmla="*/ 1159 h 1333"/>
              <a:gd name="T96" fmla="*/ 0 w 2511"/>
              <a:gd name="T97" fmla="*/ 935 h 1333"/>
              <a:gd name="T98" fmla="*/ 0 w 2511"/>
              <a:gd name="T99" fmla="*/ 612 h 1333"/>
              <a:gd name="T100" fmla="*/ 0 w 2511"/>
              <a:gd name="T101" fmla="*/ 323 h 1333"/>
              <a:gd name="T102" fmla="*/ 0 w 2511"/>
              <a:gd name="T103" fmla="*/ 125 h 1333"/>
              <a:gd name="T104" fmla="*/ 0 w 2511"/>
              <a:gd name="T105" fmla="*/ 25 h 1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511" h="1333">
                <a:moveTo>
                  <a:pt x="0" y="9"/>
                </a:moveTo>
                <a:lnTo>
                  <a:pt x="0" y="0"/>
                </a:lnTo>
                <a:lnTo>
                  <a:pt x="8" y="0"/>
                </a:lnTo>
                <a:lnTo>
                  <a:pt x="17" y="0"/>
                </a:lnTo>
                <a:lnTo>
                  <a:pt x="26" y="0"/>
                </a:lnTo>
                <a:lnTo>
                  <a:pt x="34" y="0"/>
                </a:lnTo>
                <a:lnTo>
                  <a:pt x="52" y="0"/>
                </a:lnTo>
                <a:lnTo>
                  <a:pt x="78" y="0"/>
                </a:lnTo>
                <a:lnTo>
                  <a:pt x="95" y="0"/>
                </a:lnTo>
                <a:lnTo>
                  <a:pt x="120" y="0"/>
                </a:lnTo>
                <a:lnTo>
                  <a:pt x="146" y="0"/>
                </a:lnTo>
                <a:lnTo>
                  <a:pt x="181" y="0"/>
                </a:lnTo>
                <a:lnTo>
                  <a:pt x="216" y="0"/>
                </a:lnTo>
                <a:lnTo>
                  <a:pt x="259" y="0"/>
                </a:lnTo>
                <a:lnTo>
                  <a:pt x="303" y="0"/>
                </a:lnTo>
                <a:lnTo>
                  <a:pt x="345" y="0"/>
                </a:lnTo>
                <a:lnTo>
                  <a:pt x="397" y="0"/>
                </a:lnTo>
                <a:lnTo>
                  <a:pt x="450" y="0"/>
                </a:lnTo>
                <a:lnTo>
                  <a:pt x="502" y="0"/>
                </a:lnTo>
                <a:lnTo>
                  <a:pt x="563" y="0"/>
                </a:lnTo>
                <a:lnTo>
                  <a:pt x="622" y="0"/>
                </a:lnTo>
                <a:lnTo>
                  <a:pt x="692" y="0"/>
                </a:lnTo>
                <a:lnTo>
                  <a:pt x="762" y="0"/>
                </a:lnTo>
                <a:lnTo>
                  <a:pt x="830" y="0"/>
                </a:lnTo>
                <a:lnTo>
                  <a:pt x="908" y="0"/>
                </a:lnTo>
                <a:lnTo>
                  <a:pt x="987" y="0"/>
                </a:lnTo>
                <a:lnTo>
                  <a:pt x="1073" y="0"/>
                </a:lnTo>
                <a:lnTo>
                  <a:pt x="1159" y="0"/>
                </a:lnTo>
                <a:lnTo>
                  <a:pt x="1245" y="0"/>
                </a:lnTo>
                <a:lnTo>
                  <a:pt x="1332" y="0"/>
                </a:lnTo>
                <a:lnTo>
                  <a:pt x="1419" y="0"/>
                </a:lnTo>
                <a:lnTo>
                  <a:pt x="1505" y="0"/>
                </a:lnTo>
                <a:lnTo>
                  <a:pt x="1583" y="0"/>
                </a:lnTo>
                <a:lnTo>
                  <a:pt x="1662" y="0"/>
                </a:lnTo>
                <a:lnTo>
                  <a:pt x="1730" y="0"/>
                </a:lnTo>
                <a:lnTo>
                  <a:pt x="1800" y="0"/>
                </a:lnTo>
                <a:lnTo>
                  <a:pt x="1869" y="0"/>
                </a:lnTo>
                <a:lnTo>
                  <a:pt x="1929" y="0"/>
                </a:lnTo>
                <a:lnTo>
                  <a:pt x="1990" y="0"/>
                </a:lnTo>
                <a:lnTo>
                  <a:pt x="2042" y="0"/>
                </a:lnTo>
                <a:lnTo>
                  <a:pt x="2094" y="0"/>
                </a:lnTo>
                <a:lnTo>
                  <a:pt x="2145" y="0"/>
                </a:lnTo>
                <a:lnTo>
                  <a:pt x="2189" y="0"/>
                </a:lnTo>
                <a:lnTo>
                  <a:pt x="2232" y="0"/>
                </a:lnTo>
                <a:lnTo>
                  <a:pt x="2276" y="0"/>
                </a:lnTo>
                <a:lnTo>
                  <a:pt x="2311" y="0"/>
                </a:lnTo>
                <a:lnTo>
                  <a:pt x="2345" y="0"/>
                </a:lnTo>
                <a:lnTo>
                  <a:pt x="2372" y="0"/>
                </a:lnTo>
                <a:lnTo>
                  <a:pt x="2397" y="0"/>
                </a:lnTo>
                <a:lnTo>
                  <a:pt x="2414" y="0"/>
                </a:lnTo>
                <a:lnTo>
                  <a:pt x="2440" y="0"/>
                </a:lnTo>
                <a:lnTo>
                  <a:pt x="2457" y="0"/>
                </a:lnTo>
                <a:lnTo>
                  <a:pt x="2466" y="0"/>
                </a:lnTo>
                <a:lnTo>
                  <a:pt x="2475" y="0"/>
                </a:lnTo>
                <a:lnTo>
                  <a:pt x="2484" y="0"/>
                </a:lnTo>
                <a:lnTo>
                  <a:pt x="2484" y="9"/>
                </a:lnTo>
                <a:lnTo>
                  <a:pt x="2484" y="25"/>
                </a:lnTo>
                <a:lnTo>
                  <a:pt x="2492" y="34"/>
                </a:lnTo>
                <a:lnTo>
                  <a:pt x="2492" y="50"/>
                </a:lnTo>
                <a:lnTo>
                  <a:pt x="2492" y="66"/>
                </a:lnTo>
                <a:lnTo>
                  <a:pt x="2492" y="83"/>
                </a:lnTo>
                <a:lnTo>
                  <a:pt x="2492" y="108"/>
                </a:lnTo>
                <a:lnTo>
                  <a:pt x="2492" y="133"/>
                </a:lnTo>
                <a:lnTo>
                  <a:pt x="2492" y="158"/>
                </a:lnTo>
                <a:lnTo>
                  <a:pt x="2492" y="190"/>
                </a:lnTo>
                <a:lnTo>
                  <a:pt x="2492" y="224"/>
                </a:lnTo>
                <a:lnTo>
                  <a:pt x="2492" y="266"/>
                </a:lnTo>
                <a:lnTo>
                  <a:pt x="2492" y="298"/>
                </a:lnTo>
                <a:lnTo>
                  <a:pt x="2492" y="340"/>
                </a:lnTo>
                <a:lnTo>
                  <a:pt x="2492" y="389"/>
                </a:lnTo>
                <a:lnTo>
                  <a:pt x="2501" y="431"/>
                </a:lnTo>
                <a:lnTo>
                  <a:pt x="2501" y="480"/>
                </a:lnTo>
                <a:lnTo>
                  <a:pt x="2501" y="530"/>
                </a:lnTo>
                <a:lnTo>
                  <a:pt x="2501" y="587"/>
                </a:lnTo>
                <a:lnTo>
                  <a:pt x="2501" y="646"/>
                </a:lnTo>
                <a:lnTo>
                  <a:pt x="2501" y="703"/>
                </a:lnTo>
                <a:lnTo>
                  <a:pt x="2501" y="753"/>
                </a:lnTo>
                <a:lnTo>
                  <a:pt x="2501" y="803"/>
                </a:lnTo>
                <a:lnTo>
                  <a:pt x="2501" y="853"/>
                </a:lnTo>
                <a:lnTo>
                  <a:pt x="2510" y="893"/>
                </a:lnTo>
                <a:lnTo>
                  <a:pt x="2510" y="944"/>
                </a:lnTo>
                <a:lnTo>
                  <a:pt x="2510" y="977"/>
                </a:lnTo>
                <a:lnTo>
                  <a:pt x="2510" y="1018"/>
                </a:lnTo>
                <a:lnTo>
                  <a:pt x="2510" y="1051"/>
                </a:lnTo>
                <a:lnTo>
                  <a:pt x="2510" y="1092"/>
                </a:lnTo>
                <a:lnTo>
                  <a:pt x="2510" y="1117"/>
                </a:lnTo>
                <a:lnTo>
                  <a:pt x="2510" y="1150"/>
                </a:lnTo>
                <a:lnTo>
                  <a:pt x="2510" y="1175"/>
                </a:lnTo>
                <a:lnTo>
                  <a:pt x="2510" y="1200"/>
                </a:lnTo>
                <a:lnTo>
                  <a:pt x="2510" y="1225"/>
                </a:lnTo>
                <a:lnTo>
                  <a:pt x="2510" y="1241"/>
                </a:lnTo>
                <a:lnTo>
                  <a:pt x="2510" y="1258"/>
                </a:lnTo>
                <a:lnTo>
                  <a:pt x="2510" y="1275"/>
                </a:lnTo>
                <a:lnTo>
                  <a:pt x="2510" y="1283"/>
                </a:lnTo>
                <a:lnTo>
                  <a:pt x="2510" y="1290"/>
                </a:lnTo>
                <a:lnTo>
                  <a:pt x="2510" y="1299"/>
                </a:lnTo>
                <a:lnTo>
                  <a:pt x="2510" y="1307"/>
                </a:lnTo>
                <a:lnTo>
                  <a:pt x="2501" y="1307"/>
                </a:lnTo>
                <a:lnTo>
                  <a:pt x="2492" y="1315"/>
                </a:lnTo>
                <a:lnTo>
                  <a:pt x="2475" y="1315"/>
                </a:lnTo>
                <a:lnTo>
                  <a:pt x="2457" y="1315"/>
                </a:lnTo>
                <a:lnTo>
                  <a:pt x="2431" y="1315"/>
                </a:lnTo>
                <a:lnTo>
                  <a:pt x="2405" y="1315"/>
                </a:lnTo>
                <a:lnTo>
                  <a:pt x="2372" y="1324"/>
                </a:lnTo>
                <a:lnTo>
                  <a:pt x="2337" y="1324"/>
                </a:lnTo>
                <a:lnTo>
                  <a:pt x="2293" y="1324"/>
                </a:lnTo>
                <a:lnTo>
                  <a:pt x="2250" y="1324"/>
                </a:lnTo>
                <a:lnTo>
                  <a:pt x="2198" y="1332"/>
                </a:lnTo>
                <a:lnTo>
                  <a:pt x="2145" y="1332"/>
                </a:lnTo>
                <a:lnTo>
                  <a:pt x="2086" y="1332"/>
                </a:lnTo>
                <a:lnTo>
                  <a:pt x="2033" y="1332"/>
                </a:lnTo>
                <a:lnTo>
                  <a:pt x="1990" y="1332"/>
                </a:lnTo>
                <a:lnTo>
                  <a:pt x="1947" y="1332"/>
                </a:lnTo>
                <a:lnTo>
                  <a:pt x="1904" y="1332"/>
                </a:lnTo>
                <a:lnTo>
                  <a:pt x="1869" y="1332"/>
                </a:lnTo>
                <a:lnTo>
                  <a:pt x="1835" y="1332"/>
                </a:lnTo>
                <a:lnTo>
                  <a:pt x="1800" y="1332"/>
                </a:lnTo>
                <a:lnTo>
                  <a:pt x="1765" y="1332"/>
                </a:lnTo>
                <a:lnTo>
                  <a:pt x="1739" y="1324"/>
                </a:lnTo>
                <a:lnTo>
                  <a:pt x="1713" y="1324"/>
                </a:lnTo>
                <a:lnTo>
                  <a:pt x="1695" y="1315"/>
                </a:lnTo>
                <a:lnTo>
                  <a:pt x="1670" y="1315"/>
                </a:lnTo>
                <a:lnTo>
                  <a:pt x="1653" y="1307"/>
                </a:lnTo>
                <a:lnTo>
                  <a:pt x="1636" y="1307"/>
                </a:lnTo>
                <a:lnTo>
                  <a:pt x="1627" y="1299"/>
                </a:lnTo>
                <a:lnTo>
                  <a:pt x="1618" y="1299"/>
                </a:lnTo>
                <a:lnTo>
                  <a:pt x="1610" y="1290"/>
                </a:lnTo>
                <a:lnTo>
                  <a:pt x="1592" y="1266"/>
                </a:lnTo>
                <a:lnTo>
                  <a:pt x="1592" y="1241"/>
                </a:lnTo>
                <a:lnTo>
                  <a:pt x="1592" y="1208"/>
                </a:lnTo>
                <a:lnTo>
                  <a:pt x="1610" y="1175"/>
                </a:lnTo>
                <a:lnTo>
                  <a:pt x="1618" y="1159"/>
                </a:lnTo>
                <a:lnTo>
                  <a:pt x="1636" y="1142"/>
                </a:lnTo>
                <a:lnTo>
                  <a:pt x="1644" y="1125"/>
                </a:lnTo>
                <a:lnTo>
                  <a:pt x="1653" y="1109"/>
                </a:lnTo>
                <a:lnTo>
                  <a:pt x="1670" y="1092"/>
                </a:lnTo>
                <a:lnTo>
                  <a:pt x="1679" y="1076"/>
                </a:lnTo>
                <a:lnTo>
                  <a:pt x="1695" y="1051"/>
                </a:lnTo>
                <a:lnTo>
                  <a:pt x="1704" y="1034"/>
                </a:lnTo>
                <a:lnTo>
                  <a:pt x="1722" y="1009"/>
                </a:lnTo>
                <a:lnTo>
                  <a:pt x="1730" y="993"/>
                </a:lnTo>
                <a:lnTo>
                  <a:pt x="1748" y="969"/>
                </a:lnTo>
                <a:lnTo>
                  <a:pt x="1756" y="952"/>
                </a:lnTo>
                <a:lnTo>
                  <a:pt x="1765" y="927"/>
                </a:lnTo>
                <a:lnTo>
                  <a:pt x="1774" y="902"/>
                </a:lnTo>
                <a:lnTo>
                  <a:pt x="1782" y="878"/>
                </a:lnTo>
                <a:lnTo>
                  <a:pt x="1791" y="853"/>
                </a:lnTo>
                <a:lnTo>
                  <a:pt x="1791" y="828"/>
                </a:lnTo>
                <a:lnTo>
                  <a:pt x="1800" y="803"/>
                </a:lnTo>
                <a:lnTo>
                  <a:pt x="1800" y="770"/>
                </a:lnTo>
                <a:lnTo>
                  <a:pt x="1800" y="745"/>
                </a:lnTo>
                <a:lnTo>
                  <a:pt x="1800" y="720"/>
                </a:lnTo>
                <a:lnTo>
                  <a:pt x="1800" y="695"/>
                </a:lnTo>
                <a:lnTo>
                  <a:pt x="1800" y="671"/>
                </a:lnTo>
                <a:lnTo>
                  <a:pt x="1800" y="646"/>
                </a:lnTo>
                <a:lnTo>
                  <a:pt x="1791" y="621"/>
                </a:lnTo>
                <a:lnTo>
                  <a:pt x="1782" y="596"/>
                </a:lnTo>
                <a:lnTo>
                  <a:pt x="1774" y="572"/>
                </a:lnTo>
                <a:lnTo>
                  <a:pt x="1765" y="547"/>
                </a:lnTo>
                <a:lnTo>
                  <a:pt x="1756" y="530"/>
                </a:lnTo>
                <a:lnTo>
                  <a:pt x="1748" y="505"/>
                </a:lnTo>
                <a:lnTo>
                  <a:pt x="1730" y="480"/>
                </a:lnTo>
                <a:lnTo>
                  <a:pt x="1713" y="464"/>
                </a:lnTo>
                <a:lnTo>
                  <a:pt x="1704" y="439"/>
                </a:lnTo>
                <a:lnTo>
                  <a:pt x="1688" y="422"/>
                </a:lnTo>
                <a:lnTo>
                  <a:pt x="1679" y="406"/>
                </a:lnTo>
                <a:lnTo>
                  <a:pt x="1662" y="389"/>
                </a:lnTo>
                <a:lnTo>
                  <a:pt x="1644" y="372"/>
                </a:lnTo>
                <a:lnTo>
                  <a:pt x="1636" y="365"/>
                </a:lnTo>
                <a:lnTo>
                  <a:pt x="1618" y="348"/>
                </a:lnTo>
                <a:lnTo>
                  <a:pt x="1601" y="331"/>
                </a:lnTo>
                <a:lnTo>
                  <a:pt x="1583" y="323"/>
                </a:lnTo>
                <a:lnTo>
                  <a:pt x="1566" y="306"/>
                </a:lnTo>
                <a:lnTo>
                  <a:pt x="1549" y="298"/>
                </a:lnTo>
                <a:lnTo>
                  <a:pt x="1523" y="281"/>
                </a:lnTo>
                <a:lnTo>
                  <a:pt x="1505" y="273"/>
                </a:lnTo>
                <a:lnTo>
                  <a:pt x="1488" y="266"/>
                </a:lnTo>
                <a:lnTo>
                  <a:pt x="1463" y="249"/>
                </a:lnTo>
                <a:lnTo>
                  <a:pt x="1445" y="240"/>
                </a:lnTo>
                <a:lnTo>
                  <a:pt x="1419" y="232"/>
                </a:lnTo>
                <a:lnTo>
                  <a:pt x="1402" y="224"/>
                </a:lnTo>
                <a:lnTo>
                  <a:pt x="1376" y="224"/>
                </a:lnTo>
                <a:lnTo>
                  <a:pt x="1350" y="215"/>
                </a:lnTo>
                <a:lnTo>
                  <a:pt x="1324" y="215"/>
                </a:lnTo>
                <a:lnTo>
                  <a:pt x="1298" y="207"/>
                </a:lnTo>
                <a:lnTo>
                  <a:pt x="1271" y="207"/>
                </a:lnTo>
                <a:lnTo>
                  <a:pt x="1245" y="207"/>
                </a:lnTo>
                <a:lnTo>
                  <a:pt x="1212" y="207"/>
                </a:lnTo>
                <a:lnTo>
                  <a:pt x="1186" y="207"/>
                </a:lnTo>
                <a:lnTo>
                  <a:pt x="1159" y="207"/>
                </a:lnTo>
                <a:lnTo>
                  <a:pt x="1125" y="215"/>
                </a:lnTo>
                <a:lnTo>
                  <a:pt x="1099" y="215"/>
                </a:lnTo>
                <a:lnTo>
                  <a:pt x="1073" y="224"/>
                </a:lnTo>
                <a:lnTo>
                  <a:pt x="1046" y="224"/>
                </a:lnTo>
                <a:lnTo>
                  <a:pt x="1020" y="232"/>
                </a:lnTo>
                <a:lnTo>
                  <a:pt x="995" y="240"/>
                </a:lnTo>
                <a:lnTo>
                  <a:pt x="978" y="249"/>
                </a:lnTo>
                <a:lnTo>
                  <a:pt x="952" y="257"/>
                </a:lnTo>
                <a:lnTo>
                  <a:pt x="934" y="266"/>
                </a:lnTo>
                <a:lnTo>
                  <a:pt x="908" y="281"/>
                </a:lnTo>
                <a:lnTo>
                  <a:pt x="891" y="290"/>
                </a:lnTo>
                <a:lnTo>
                  <a:pt x="874" y="298"/>
                </a:lnTo>
                <a:lnTo>
                  <a:pt x="856" y="315"/>
                </a:lnTo>
                <a:lnTo>
                  <a:pt x="839" y="323"/>
                </a:lnTo>
                <a:lnTo>
                  <a:pt x="830" y="340"/>
                </a:lnTo>
                <a:lnTo>
                  <a:pt x="813" y="356"/>
                </a:lnTo>
                <a:lnTo>
                  <a:pt x="795" y="372"/>
                </a:lnTo>
                <a:lnTo>
                  <a:pt x="779" y="381"/>
                </a:lnTo>
                <a:lnTo>
                  <a:pt x="762" y="397"/>
                </a:lnTo>
                <a:lnTo>
                  <a:pt x="753" y="414"/>
                </a:lnTo>
                <a:lnTo>
                  <a:pt x="735" y="431"/>
                </a:lnTo>
                <a:lnTo>
                  <a:pt x="718" y="456"/>
                </a:lnTo>
                <a:lnTo>
                  <a:pt x="709" y="471"/>
                </a:lnTo>
                <a:lnTo>
                  <a:pt x="692" y="488"/>
                </a:lnTo>
                <a:lnTo>
                  <a:pt x="675" y="513"/>
                </a:lnTo>
                <a:lnTo>
                  <a:pt x="666" y="538"/>
                </a:lnTo>
                <a:lnTo>
                  <a:pt x="657" y="555"/>
                </a:lnTo>
                <a:lnTo>
                  <a:pt x="649" y="579"/>
                </a:lnTo>
                <a:lnTo>
                  <a:pt x="640" y="604"/>
                </a:lnTo>
                <a:lnTo>
                  <a:pt x="631" y="629"/>
                </a:lnTo>
                <a:lnTo>
                  <a:pt x="622" y="654"/>
                </a:lnTo>
                <a:lnTo>
                  <a:pt x="622" y="678"/>
                </a:lnTo>
                <a:lnTo>
                  <a:pt x="622" y="703"/>
                </a:lnTo>
                <a:lnTo>
                  <a:pt x="622" y="728"/>
                </a:lnTo>
                <a:lnTo>
                  <a:pt x="622" y="753"/>
                </a:lnTo>
                <a:lnTo>
                  <a:pt x="622" y="777"/>
                </a:lnTo>
                <a:lnTo>
                  <a:pt x="631" y="811"/>
                </a:lnTo>
                <a:lnTo>
                  <a:pt x="631" y="836"/>
                </a:lnTo>
                <a:lnTo>
                  <a:pt x="640" y="869"/>
                </a:lnTo>
                <a:lnTo>
                  <a:pt x="649" y="893"/>
                </a:lnTo>
                <a:lnTo>
                  <a:pt x="657" y="910"/>
                </a:lnTo>
                <a:lnTo>
                  <a:pt x="666" y="935"/>
                </a:lnTo>
                <a:lnTo>
                  <a:pt x="675" y="952"/>
                </a:lnTo>
                <a:lnTo>
                  <a:pt x="683" y="977"/>
                </a:lnTo>
                <a:lnTo>
                  <a:pt x="692" y="984"/>
                </a:lnTo>
                <a:lnTo>
                  <a:pt x="701" y="1001"/>
                </a:lnTo>
                <a:lnTo>
                  <a:pt x="709" y="1018"/>
                </a:lnTo>
                <a:lnTo>
                  <a:pt x="727" y="1034"/>
                </a:lnTo>
                <a:lnTo>
                  <a:pt x="735" y="1051"/>
                </a:lnTo>
                <a:lnTo>
                  <a:pt x="744" y="1068"/>
                </a:lnTo>
                <a:lnTo>
                  <a:pt x="762" y="1085"/>
                </a:lnTo>
                <a:lnTo>
                  <a:pt x="770" y="1100"/>
                </a:lnTo>
                <a:lnTo>
                  <a:pt x="788" y="1117"/>
                </a:lnTo>
                <a:lnTo>
                  <a:pt x="795" y="1142"/>
                </a:lnTo>
                <a:lnTo>
                  <a:pt x="813" y="1159"/>
                </a:lnTo>
                <a:lnTo>
                  <a:pt x="830" y="1184"/>
                </a:lnTo>
                <a:lnTo>
                  <a:pt x="839" y="1216"/>
                </a:lnTo>
                <a:lnTo>
                  <a:pt x="847" y="1233"/>
                </a:lnTo>
                <a:lnTo>
                  <a:pt x="839" y="1258"/>
                </a:lnTo>
                <a:lnTo>
                  <a:pt x="830" y="1275"/>
                </a:lnTo>
                <a:lnTo>
                  <a:pt x="813" y="1290"/>
                </a:lnTo>
                <a:lnTo>
                  <a:pt x="804" y="1299"/>
                </a:lnTo>
                <a:lnTo>
                  <a:pt x="795" y="1299"/>
                </a:lnTo>
                <a:lnTo>
                  <a:pt x="779" y="1307"/>
                </a:lnTo>
                <a:lnTo>
                  <a:pt x="762" y="1315"/>
                </a:lnTo>
                <a:lnTo>
                  <a:pt x="744" y="1315"/>
                </a:lnTo>
                <a:lnTo>
                  <a:pt x="727" y="1324"/>
                </a:lnTo>
                <a:lnTo>
                  <a:pt x="701" y="1324"/>
                </a:lnTo>
                <a:lnTo>
                  <a:pt x="675" y="1324"/>
                </a:lnTo>
                <a:lnTo>
                  <a:pt x="649" y="1332"/>
                </a:lnTo>
                <a:lnTo>
                  <a:pt x="614" y="1332"/>
                </a:lnTo>
                <a:lnTo>
                  <a:pt x="579" y="1332"/>
                </a:lnTo>
                <a:lnTo>
                  <a:pt x="545" y="1332"/>
                </a:lnTo>
                <a:lnTo>
                  <a:pt x="510" y="1332"/>
                </a:lnTo>
                <a:lnTo>
                  <a:pt x="467" y="1332"/>
                </a:lnTo>
                <a:lnTo>
                  <a:pt x="424" y="1332"/>
                </a:lnTo>
                <a:lnTo>
                  <a:pt x="380" y="1332"/>
                </a:lnTo>
                <a:lnTo>
                  <a:pt x="320" y="1332"/>
                </a:lnTo>
                <a:lnTo>
                  <a:pt x="268" y="1332"/>
                </a:lnTo>
                <a:lnTo>
                  <a:pt x="225" y="1324"/>
                </a:lnTo>
                <a:lnTo>
                  <a:pt x="181" y="1324"/>
                </a:lnTo>
                <a:lnTo>
                  <a:pt x="138" y="1324"/>
                </a:lnTo>
                <a:lnTo>
                  <a:pt x="104" y="1324"/>
                </a:lnTo>
                <a:lnTo>
                  <a:pt x="78" y="1324"/>
                </a:lnTo>
                <a:lnTo>
                  <a:pt x="52" y="1324"/>
                </a:lnTo>
                <a:lnTo>
                  <a:pt x="34" y="1324"/>
                </a:lnTo>
                <a:lnTo>
                  <a:pt x="26" y="1324"/>
                </a:lnTo>
                <a:lnTo>
                  <a:pt x="17" y="1324"/>
                </a:lnTo>
                <a:lnTo>
                  <a:pt x="8" y="1324"/>
                </a:lnTo>
                <a:lnTo>
                  <a:pt x="8" y="1315"/>
                </a:lnTo>
                <a:lnTo>
                  <a:pt x="8" y="1299"/>
                </a:lnTo>
                <a:lnTo>
                  <a:pt x="0" y="1290"/>
                </a:lnTo>
                <a:lnTo>
                  <a:pt x="0" y="1275"/>
                </a:lnTo>
                <a:lnTo>
                  <a:pt x="0" y="1258"/>
                </a:lnTo>
                <a:lnTo>
                  <a:pt x="0" y="1241"/>
                </a:lnTo>
                <a:lnTo>
                  <a:pt x="0" y="1216"/>
                </a:lnTo>
                <a:lnTo>
                  <a:pt x="0" y="1191"/>
                </a:lnTo>
                <a:lnTo>
                  <a:pt x="0" y="1159"/>
                </a:lnTo>
                <a:lnTo>
                  <a:pt x="0" y="1134"/>
                </a:lnTo>
                <a:lnTo>
                  <a:pt x="0" y="1100"/>
                </a:lnTo>
                <a:lnTo>
                  <a:pt x="0" y="1060"/>
                </a:lnTo>
                <a:lnTo>
                  <a:pt x="0" y="1018"/>
                </a:lnTo>
                <a:lnTo>
                  <a:pt x="0" y="977"/>
                </a:lnTo>
                <a:lnTo>
                  <a:pt x="0" y="935"/>
                </a:lnTo>
                <a:lnTo>
                  <a:pt x="0" y="885"/>
                </a:lnTo>
                <a:lnTo>
                  <a:pt x="0" y="836"/>
                </a:lnTo>
                <a:lnTo>
                  <a:pt x="0" y="786"/>
                </a:lnTo>
                <a:lnTo>
                  <a:pt x="0" y="728"/>
                </a:lnTo>
                <a:lnTo>
                  <a:pt x="0" y="671"/>
                </a:lnTo>
                <a:lnTo>
                  <a:pt x="0" y="612"/>
                </a:lnTo>
                <a:lnTo>
                  <a:pt x="0" y="555"/>
                </a:lnTo>
                <a:lnTo>
                  <a:pt x="0" y="505"/>
                </a:lnTo>
                <a:lnTo>
                  <a:pt x="0" y="456"/>
                </a:lnTo>
                <a:lnTo>
                  <a:pt x="0" y="406"/>
                </a:lnTo>
                <a:lnTo>
                  <a:pt x="0" y="365"/>
                </a:lnTo>
                <a:lnTo>
                  <a:pt x="0" y="323"/>
                </a:lnTo>
                <a:lnTo>
                  <a:pt x="0" y="281"/>
                </a:lnTo>
                <a:lnTo>
                  <a:pt x="0" y="240"/>
                </a:lnTo>
                <a:lnTo>
                  <a:pt x="0" y="207"/>
                </a:lnTo>
                <a:lnTo>
                  <a:pt x="0" y="182"/>
                </a:lnTo>
                <a:lnTo>
                  <a:pt x="0" y="150"/>
                </a:lnTo>
                <a:lnTo>
                  <a:pt x="0" y="125"/>
                </a:lnTo>
                <a:lnTo>
                  <a:pt x="0" y="99"/>
                </a:lnTo>
                <a:lnTo>
                  <a:pt x="0" y="83"/>
                </a:lnTo>
                <a:lnTo>
                  <a:pt x="0" y="59"/>
                </a:lnTo>
                <a:lnTo>
                  <a:pt x="0" y="50"/>
                </a:lnTo>
                <a:lnTo>
                  <a:pt x="0" y="34"/>
                </a:lnTo>
                <a:lnTo>
                  <a:pt x="0" y="25"/>
                </a:lnTo>
                <a:lnTo>
                  <a:pt x="0" y="17"/>
                </a:lnTo>
                <a:lnTo>
                  <a:pt x="0" y="9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6190073" y="4776612"/>
            <a:ext cx="4675483" cy="34854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128" name="Freeform 32"/>
          <p:cNvSpPr>
            <a:spLocks/>
          </p:cNvSpPr>
          <p:nvPr/>
        </p:nvSpPr>
        <p:spPr bwMode="auto">
          <a:xfrm>
            <a:off x="6182550" y="3357035"/>
            <a:ext cx="4692415" cy="1508477"/>
          </a:xfrm>
          <a:custGeom>
            <a:avLst/>
            <a:gdLst>
              <a:gd name="T0" fmla="*/ 979 w 2494"/>
              <a:gd name="T1" fmla="*/ 828 h 1069"/>
              <a:gd name="T2" fmla="*/ 970 w 2494"/>
              <a:gd name="T3" fmla="*/ 737 h 1069"/>
              <a:gd name="T4" fmla="*/ 918 w 2494"/>
              <a:gd name="T5" fmla="*/ 646 h 1069"/>
              <a:gd name="T6" fmla="*/ 848 w 2494"/>
              <a:gd name="T7" fmla="*/ 563 h 1069"/>
              <a:gd name="T8" fmla="*/ 797 w 2494"/>
              <a:gd name="T9" fmla="*/ 481 h 1069"/>
              <a:gd name="T10" fmla="*/ 762 w 2494"/>
              <a:gd name="T11" fmla="*/ 406 h 1069"/>
              <a:gd name="T12" fmla="*/ 754 w 2494"/>
              <a:gd name="T13" fmla="*/ 298 h 1069"/>
              <a:gd name="T14" fmla="*/ 762 w 2494"/>
              <a:gd name="T15" fmla="*/ 182 h 1069"/>
              <a:gd name="T16" fmla="*/ 797 w 2494"/>
              <a:gd name="T17" fmla="*/ 91 h 1069"/>
              <a:gd name="T18" fmla="*/ 883 w 2494"/>
              <a:gd name="T19" fmla="*/ 25 h 1069"/>
              <a:gd name="T20" fmla="*/ 979 w 2494"/>
              <a:gd name="T21" fmla="*/ 0 h 1069"/>
              <a:gd name="T22" fmla="*/ 1065 w 2494"/>
              <a:gd name="T23" fmla="*/ 17 h 1069"/>
              <a:gd name="T24" fmla="*/ 1160 w 2494"/>
              <a:gd name="T25" fmla="*/ 83 h 1069"/>
              <a:gd name="T26" fmla="*/ 1238 w 2494"/>
              <a:gd name="T27" fmla="*/ 133 h 1069"/>
              <a:gd name="T28" fmla="*/ 1307 w 2494"/>
              <a:gd name="T29" fmla="*/ 190 h 1069"/>
              <a:gd name="T30" fmla="*/ 1403 w 2494"/>
              <a:gd name="T31" fmla="*/ 207 h 1069"/>
              <a:gd name="T32" fmla="*/ 1506 w 2494"/>
              <a:gd name="T33" fmla="*/ 182 h 1069"/>
              <a:gd name="T34" fmla="*/ 1602 w 2494"/>
              <a:gd name="T35" fmla="*/ 174 h 1069"/>
              <a:gd name="T36" fmla="*/ 1671 w 2494"/>
              <a:gd name="T37" fmla="*/ 232 h 1069"/>
              <a:gd name="T38" fmla="*/ 1680 w 2494"/>
              <a:gd name="T39" fmla="*/ 323 h 1069"/>
              <a:gd name="T40" fmla="*/ 1645 w 2494"/>
              <a:gd name="T41" fmla="*/ 431 h 1069"/>
              <a:gd name="T42" fmla="*/ 1619 w 2494"/>
              <a:gd name="T43" fmla="*/ 505 h 1069"/>
              <a:gd name="T44" fmla="*/ 1567 w 2494"/>
              <a:gd name="T45" fmla="*/ 587 h 1069"/>
              <a:gd name="T46" fmla="*/ 1506 w 2494"/>
              <a:gd name="T47" fmla="*/ 679 h 1069"/>
              <a:gd name="T48" fmla="*/ 1481 w 2494"/>
              <a:gd name="T49" fmla="*/ 770 h 1069"/>
              <a:gd name="T50" fmla="*/ 1488 w 2494"/>
              <a:gd name="T51" fmla="*/ 869 h 1069"/>
              <a:gd name="T52" fmla="*/ 1532 w 2494"/>
              <a:gd name="T53" fmla="*/ 944 h 1069"/>
              <a:gd name="T54" fmla="*/ 1610 w 2494"/>
              <a:gd name="T55" fmla="*/ 969 h 1069"/>
              <a:gd name="T56" fmla="*/ 1722 w 2494"/>
              <a:gd name="T57" fmla="*/ 927 h 1069"/>
              <a:gd name="T58" fmla="*/ 1844 w 2494"/>
              <a:gd name="T59" fmla="*/ 861 h 1069"/>
              <a:gd name="T60" fmla="*/ 1947 w 2494"/>
              <a:gd name="T61" fmla="*/ 819 h 1069"/>
              <a:gd name="T62" fmla="*/ 2052 w 2494"/>
              <a:gd name="T63" fmla="*/ 804 h 1069"/>
              <a:gd name="T64" fmla="*/ 2147 w 2494"/>
              <a:gd name="T65" fmla="*/ 819 h 1069"/>
              <a:gd name="T66" fmla="*/ 2242 w 2494"/>
              <a:gd name="T67" fmla="*/ 853 h 1069"/>
              <a:gd name="T68" fmla="*/ 2364 w 2494"/>
              <a:gd name="T69" fmla="*/ 927 h 1069"/>
              <a:gd name="T70" fmla="*/ 2449 w 2494"/>
              <a:gd name="T71" fmla="*/ 985 h 1069"/>
              <a:gd name="T72" fmla="*/ 2493 w 2494"/>
              <a:gd name="T73" fmla="*/ 1018 h 1069"/>
              <a:gd name="T74" fmla="*/ 2449 w 2494"/>
              <a:gd name="T75" fmla="*/ 1026 h 1069"/>
              <a:gd name="T76" fmla="*/ 2355 w 2494"/>
              <a:gd name="T77" fmla="*/ 1026 h 1069"/>
              <a:gd name="T78" fmla="*/ 2207 w 2494"/>
              <a:gd name="T79" fmla="*/ 1035 h 1069"/>
              <a:gd name="T80" fmla="*/ 1999 w 2494"/>
              <a:gd name="T81" fmla="*/ 1043 h 1069"/>
              <a:gd name="T82" fmla="*/ 1740 w 2494"/>
              <a:gd name="T83" fmla="*/ 1051 h 1069"/>
              <a:gd name="T84" fmla="*/ 1429 w 2494"/>
              <a:gd name="T85" fmla="*/ 1060 h 1069"/>
              <a:gd name="T86" fmla="*/ 1065 w 2494"/>
              <a:gd name="T87" fmla="*/ 1068 h 1069"/>
              <a:gd name="T88" fmla="*/ 754 w 2494"/>
              <a:gd name="T89" fmla="*/ 1068 h 1069"/>
              <a:gd name="T90" fmla="*/ 494 w 2494"/>
              <a:gd name="T91" fmla="*/ 1068 h 1069"/>
              <a:gd name="T92" fmla="*/ 286 w 2494"/>
              <a:gd name="T93" fmla="*/ 1060 h 1069"/>
              <a:gd name="T94" fmla="*/ 138 w 2494"/>
              <a:gd name="T95" fmla="*/ 1043 h 1069"/>
              <a:gd name="T96" fmla="*/ 44 w 2494"/>
              <a:gd name="T97" fmla="*/ 1026 h 1069"/>
              <a:gd name="T98" fmla="*/ 0 w 2494"/>
              <a:gd name="T99" fmla="*/ 1002 h 1069"/>
              <a:gd name="T100" fmla="*/ 9 w 2494"/>
              <a:gd name="T101" fmla="*/ 952 h 1069"/>
              <a:gd name="T102" fmla="*/ 61 w 2494"/>
              <a:gd name="T103" fmla="*/ 895 h 1069"/>
              <a:gd name="T104" fmla="*/ 156 w 2494"/>
              <a:gd name="T105" fmla="*/ 844 h 1069"/>
              <a:gd name="T106" fmla="*/ 260 w 2494"/>
              <a:gd name="T107" fmla="*/ 811 h 1069"/>
              <a:gd name="T108" fmla="*/ 347 w 2494"/>
              <a:gd name="T109" fmla="*/ 804 h 1069"/>
              <a:gd name="T110" fmla="*/ 450 w 2494"/>
              <a:gd name="T111" fmla="*/ 819 h 1069"/>
              <a:gd name="T112" fmla="*/ 546 w 2494"/>
              <a:gd name="T113" fmla="*/ 853 h 1069"/>
              <a:gd name="T114" fmla="*/ 658 w 2494"/>
              <a:gd name="T115" fmla="*/ 910 h 1069"/>
              <a:gd name="T116" fmla="*/ 780 w 2494"/>
              <a:gd name="T117" fmla="*/ 960 h 1069"/>
              <a:gd name="T118" fmla="*/ 866 w 2494"/>
              <a:gd name="T119" fmla="*/ 960 h 1069"/>
              <a:gd name="T120" fmla="*/ 935 w 2494"/>
              <a:gd name="T121" fmla="*/ 910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494" h="1069">
                <a:moveTo>
                  <a:pt x="944" y="895"/>
                </a:moveTo>
                <a:lnTo>
                  <a:pt x="961" y="869"/>
                </a:lnTo>
                <a:lnTo>
                  <a:pt x="970" y="853"/>
                </a:lnTo>
                <a:lnTo>
                  <a:pt x="979" y="828"/>
                </a:lnTo>
                <a:lnTo>
                  <a:pt x="979" y="804"/>
                </a:lnTo>
                <a:lnTo>
                  <a:pt x="979" y="779"/>
                </a:lnTo>
                <a:lnTo>
                  <a:pt x="979" y="762"/>
                </a:lnTo>
                <a:lnTo>
                  <a:pt x="970" y="737"/>
                </a:lnTo>
                <a:lnTo>
                  <a:pt x="961" y="712"/>
                </a:lnTo>
                <a:lnTo>
                  <a:pt x="953" y="688"/>
                </a:lnTo>
                <a:lnTo>
                  <a:pt x="935" y="671"/>
                </a:lnTo>
                <a:lnTo>
                  <a:pt x="918" y="646"/>
                </a:lnTo>
                <a:lnTo>
                  <a:pt x="900" y="621"/>
                </a:lnTo>
                <a:lnTo>
                  <a:pt x="883" y="604"/>
                </a:lnTo>
                <a:lnTo>
                  <a:pt x="866" y="580"/>
                </a:lnTo>
                <a:lnTo>
                  <a:pt x="848" y="563"/>
                </a:lnTo>
                <a:lnTo>
                  <a:pt x="831" y="538"/>
                </a:lnTo>
                <a:lnTo>
                  <a:pt x="813" y="522"/>
                </a:lnTo>
                <a:lnTo>
                  <a:pt x="806" y="505"/>
                </a:lnTo>
                <a:lnTo>
                  <a:pt x="797" y="481"/>
                </a:lnTo>
                <a:lnTo>
                  <a:pt x="788" y="464"/>
                </a:lnTo>
                <a:lnTo>
                  <a:pt x="780" y="447"/>
                </a:lnTo>
                <a:lnTo>
                  <a:pt x="771" y="431"/>
                </a:lnTo>
                <a:lnTo>
                  <a:pt x="762" y="406"/>
                </a:lnTo>
                <a:lnTo>
                  <a:pt x="762" y="389"/>
                </a:lnTo>
                <a:lnTo>
                  <a:pt x="762" y="357"/>
                </a:lnTo>
                <a:lnTo>
                  <a:pt x="754" y="323"/>
                </a:lnTo>
                <a:lnTo>
                  <a:pt x="754" y="298"/>
                </a:lnTo>
                <a:lnTo>
                  <a:pt x="754" y="266"/>
                </a:lnTo>
                <a:lnTo>
                  <a:pt x="754" y="241"/>
                </a:lnTo>
                <a:lnTo>
                  <a:pt x="754" y="207"/>
                </a:lnTo>
                <a:lnTo>
                  <a:pt x="762" y="182"/>
                </a:lnTo>
                <a:lnTo>
                  <a:pt x="762" y="158"/>
                </a:lnTo>
                <a:lnTo>
                  <a:pt x="771" y="133"/>
                </a:lnTo>
                <a:lnTo>
                  <a:pt x="788" y="108"/>
                </a:lnTo>
                <a:lnTo>
                  <a:pt x="797" y="91"/>
                </a:lnTo>
                <a:lnTo>
                  <a:pt x="813" y="66"/>
                </a:lnTo>
                <a:lnTo>
                  <a:pt x="839" y="50"/>
                </a:lnTo>
                <a:lnTo>
                  <a:pt x="857" y="34"/>
                </a:lnTo>
                <a:lnTo>
                  <a:pt x="883" y="25"/>
                </a:lnTo>
                <a:lnTo>
                  <a:pt x="900" y="17"/>
                </a:lnTo>
                <a:lnTo>
                  <a:pt x="926" y="9"/>
                </a:lnTo>
                <a:lnTo>
                  <a:pt x="953" y="0"/>
                </a:lnTo>
                <a:lnTo>
                  <a:pt x="979" y="0"/>
                </a:lnTo>
                <a:lnTo>
                  <a:pt x="996" y="0"/>
                </a:lnTo>
                <a:lnTo>
                  <a:pt x="1022" y="0"/>
                </a:lnTo>
                <a:lnTo>
                  <a:pt x="1038" y="9"/>
                </a:lnTo>
                <a:lnTo>
                  <a:pt x="1065" y="17"/>
                </a:lnTo>
                <a:lnTo>
                  <a:pt x="1091" y="34"/>
                </a:lnTo>
                <a:lnTo>
                  <a:pt x="1117" y="50"/>
                </a:lnTo>
                <a:lnTo>
                  <a:pt x="1143" y="66"/>
                </a:lnTo>
                <a:lnTo>
                  <a:pt x="1160" y="83"/>
                </a:lnTo>
                <a:lnTo>
                  <a:pt x="1178" y="91"/>
                </a:lnTo>
                <a:lnTo>
                  <a:pt x="1204" y="108"/>
                </a:lnTo>
                <a:lnTo>
                  <a:pt x="1221" y="116"/>
                </a:lnTo>
                <a:lnTo>
                  <a:pt x="1238" y="133"/>
                </a:lnTo>
                <a:lnTo>
                  <a:pt x="1247" y="141"/>
                </a:lnTo>
                <a:lnTo>
                  <a:pt x="1263" y="158"/>
                </a:lnTo>
                <a:lnTo>
                  <a:pt x="1290" y="174"/>
                </a:lnTo>
                <a:lnTo>
                  <a:pt x="1307" y="190"/>
                </a:lnTo>
                <a:lnTo>
                  <a:pt x="1333" y="199"/>
                </a:lnTo>
                <a:lnTo>
                  <a:pt x="1350" y="207"/>
                </a:lnTo>
                <a:lnTo>
                  <a:pt x="1376" y="207"/>
                </a:lnTo>
                <a:lnTo>
                  <a:pt x="1403" y="207"/>
                </a:lnTo>
                <a:lnTo>
                  <a:pt x="1429" y="199"/>
                </a:lnTo>
                <a:lnTo>
                  <a:pt x="1463" y="199"/>
                </a:lnTo>
                <a:lnTo>
                  <a:pt x="1488" y="190"/>
                </a:lnTo>
                <a:lnTo>
                  <a:pt x="1506" y="182"/>
                </a:lnTo>
                <a:lnTo>
                  <a:pt x="1523" y="174"/>
                </a:lnTo>
                <a:lnTo>
                  <a:pt x="1549" y="165"/>
                </a:lnTo>
                <a:lnTo>
                  <a:pt x="1575" y="165"/>
                </a:lnTo>
                <a:lnTo>
                  <a:pt x="1602" y="174"/>
                </a:lnTo>
                <a:lnTo>
                  <a:pt x="1628" y="182"/>
                </a:lnTo>
                <a:lnTo>
                  <a:pt x="1645" y="199"/>
                </a:lnTo>
                <a:lnTo>
                  <a:pt x="1662" y="216"/>
                </a:lnTo>
                <a:lnTo>
                  <a:pt x="1671" y="232"/>
                </a:lnTo>
                <a:lnTo>
                  <a:pt x="1680" y="257"/>
                </a:lnTo>
                <a:lnTo>
                  <a:pt x="1680" y="281"/>
                </a:lnTo>
                <a:lnTo>
                  <a:pt x="1680" y="306"/>
                </a:lnTo>
                <a:lnTo>
                  <a:pt x="1680" y="323"/>
                </a:lnTo>
                <a:lnTo>
                  <a:pt x="1671" y="348"/>
                </a:lnTo>
                <a:lnTo>
                  <a:pt x="1662" y="373"/>
                </a:lnTo>
                <a:lnTo>
                  <a:pt x="1654" y="406"/>
                </a:lnTo>
                <a:lnTo>
                  <a:pt x="1645" y="431"/>
                </a:lnTo>
                <a:lnTo>
                  <a:pt x="1636" y="447"/>
                </a:lnTo>
                <a:lnTo>
                  <a:pt x="1636" y="464"/>
                </a:lnTo>
                <a:lnTo>
                  <a:pt x="1628" y="488"/>
                </a:lnTo>
                <a:lnTo>
                  <a:pt x="1619" y="505"/>
                </a:lnTo>
                <a:lnTo>
                  <a:pt x="1602" y="522"/>
                </a:lnTo>
                <a:lnTo>
                  <a:pt x="1593" y="547"/>
                </a:lnTo>
                <a:lnTo>
                  <a:pt x="1584" y="563"/>
                </a:lnTo>
                <a:lnTo>
                  <a:pt x="1567" y="587"/>
                </a:lnTo>
                <a:lnTo>
                  <a:pt x="1549" y="604"/>
                </a:lnTo>
                <a:lnTo>
                  <a:pt x="1532" y="629"/>
                </a:lnTo>
                <a:lnTo>
                  <a:pt x="1515" y="654"/>
                </a:lnTo>
                <a:lnTo>
                  <a:pt x="1506" y="679"/>
                </a:lnTo>
                <a:lnTo>
                  <a:pt x="1497" y="695"/>
                </a:lnTo>
                <a:lnTo>
                  <a:pt x="1488" y="720"/>
                </a:lnTo>
                <a:lnTo>
                  <a:pt x="1481" y="745"/>
                </a:lnTo>
                <a:lnTo>
                  <a:pt x="1481" y="770"/>
                </a:lnTo>
                <a:lnTo>
                  <a:pt x="1481" y="795"/>
                </a:lnTo>
                <a:lnTo>
                  <a:pt x="1481" y="819"/>
                </a:lnTo>
                <a:lnTo>
                  <a:pt x="1481" y="844"/>
                </a:lnTo>
                <a:lnTo>
                  <a:pt x="1488" y="869"/>
                </a:lnTo>
                <a:lnTo>
                  <a:pt x="1497" y="895"/>
                </a:lnTo>
                <a:lnTo>
                  <a:pt x="1506" y="919"/>
                </a:lnTo>
                <a:lnTo>
                  <a:pt x="1515" y="935"/>
                </a:lnTo>
                <a:lnTo>
                  <a:pt x="1532" y="944"/>
                </a:lnTo>
                <a:lnTo>
                  <a:pt x="1549" y="960"/>
                </a:lnTo>
                <a:lnTo>
                  <a:pt x="1567" y="960"/>
                </a:lnTo>
                <a:lnTo>
                  <a:pt x="1584" y="969"/>
                </a:lnTo>
                <a:lnTo>
                  <a:pt x="1610" y="969"/>
                </a:lnTo>
                <a:lnTo>
                  <a:pt x="1636" y="960"/>
                </a:lnTo>
                <a:lnTo>
                  <a:pt x="1662" y="952"/>
                </a:lnTo>
                <a:lnTo>
                  <a:pt x="1688" y="944"/>
                </a:lnTo>
                <a:lnTo>
                  <a:pt x="1722" y="927"/>
                </a:lnTo>
                <a:lnTo>
                  <a:pt x="1757" y="910"/>
                </a:lnTo>
                <a:lnTo>
                  <a:pt x="1792" y="886"/>
                </a:lnTo>
                <a:lnTo>
                  <a:pt x="1818" y="869"/>
                </a:lnTo>
                <a:lnTo>
                  <a:pt x="1844" y="861"/>
                </a:lnTo>
                <a:lnTo>
                  <a:pt x="1870" y="844"/>
                </a:lnTo>
                <a:lnTo>
                  <a:pt x="1896" y="836"/>
                </a:lnTo>
                <a:lnTo>
                  <a:pt x="1922" y="828"/>
                </a:lnTo>
                <a:lnTo>
                  <a:pt x="1947" y="819"/>
                </a:lnTo>
                <a:lnTo>
                  <a:pt x="1973" y="811"/>
                </a:lnTo>
                <a:lnTo>
                  <a:pt x="1999" y="811"/>
                </a:lnTo>
                <a:lnTo>
                  <a:pt x="2025" y="804"/>
                </a:lnTo>
                <a:lnTo>
                  <a:pt x="2052" y="804"/>
                </a:lnTo>
                <a:lnTo>
                  <a:pt x="2078" y="804"/>
                </a:lnTo>
                <a:lnTo>
                  <a:pt x="2095" y="811"/>
                </a:lnTo>
                <a:lnTo>
                  <a:pt x="2121" y="811"/>
                </a:lnTo>
                <a:lnTo>
                  <a:pt x="2147" y="819"/>
                </a:lnTo>
                <a:lnTo>
                  <a:pt x="2172" y="828"/>
                </a:lnTo>
                <a:lnTo>
                  <a:pt x="2198" y="836"/>
                </a:lnTo>
                <a:lnTo>
                  <a:pt x="2224" y="844"/>
                </a:lnTo>
                <a:lnTo>
                  <a:pt x="2242" y="853"/>
                </a:lnTo>
                <a:lnTo>
                  <a:pt x="2268" y="869"/>
                </a:lnTo>
                <a:lnTo>
                  <a:pt x="2303" y="895"/>
                </a:lnTo>
                <a:lnTo>
                  <a:pt x="2337" y="910"/>
                </a:lnTo>
                <a:lnTo>
                  <a:pt x="2364" y="927"/>
                </a:lnTo>
                <a:lnTo>
                  <a:pt x="2390" y="944"/>
                </a:lnTo>
                <a:lnTo>
                  <a:pt x="2415" y="960"/>
                </a:lnTo>
                <a:lnTo>
                  <a:pt x="2432" y="977"/>
                </a:lnTo>
                <a:lnTo>
                  <a:pt x="2449" y="985"/>
                </a:lnTo>
                <a:lnTo>
                  <a:pt x="2467" y="994"/>
                </a:lnTo>
                <a:lnTo>
                  <a:pt x="2476" y="1002"/>
                </a:lnTo>
                <a:lnTo>
                  <a:pt x="2484" y="1011"/>
                </a:lnTo>
                <a:lnTo>
                  <a:pt x="2493" y="1018"/>
                </a:lnTo>
                <a:lnTo>
                  <a:pt x="2484" y="1018"/>
                </a:lnTo>
                <a:lnTo>
                  <a:pt x="2476" y="1018"/>
                </a:lnTo>
                <a:lnTo>
                  <a:pt x="2467" y="1026"/>
                </a:lnTo>
                <a:lnTo>
                  <a:pt x="2449" y="1026"/>
                </a:lnTo>
                <a:lnTo>
                  <a:pt x="2432" y="1026"/>
                </a:lnTo>
                <a:lnTo>
                  <a:pt x="2406" y="1026"/>
                </a:lnTo>
                <a:lnTo>
                  <a:pt x="2390" y="1026"/>
                </a:lnTo>
                <a:lnTo>
                  <a:pt x="2355" y="1026"/>
                </a:lnTo>
                <a:lnTo>
                  <a:pt x="2329" y="1026"/>
                </a:lnTo>
                <a:lnTo>
                  <a:pt x="2285" y="1035"/>
                </a:lnTo>
                <a:lnTo>
                  <a:pt x="2251" y="1035"/>
                </a:lnTo>
                <a:lnTo>
                  <a:pt x="2207" y="1035"/>
                </a:lnTo>
                <a:lnTo>
                  <a:pt x="2165" y="1035"/>
                </a:lnTo>
                <a:lnTo>
                  <a:pt x="2112" y="1035"/>
                </a:lnTo>
                <a:lnTo>
                  <a:pt x="2060" y="1043"/>
                </a:lnTo>
                <a:lnTo>
                  <a:pt x="1999" y="1043"/>
                </a:lnTo>
                <a:lnTo>
                  <a:pt x="1940" y="1043"/>
                </a:lnTo>
                <a:lnTo>
                  <a:pt x="1879" y="1043"/>
                </a:lnTo>
                <a:lnTo>
                  <a:pt x="1809" y="1043"/>
                </a:lnTo>
                <a:lnTo>
                  <a:pt x="1740" y="1051"/>
                </a:lnTo>
                <a:lnTo>
                  <a:pt x="1671" y="1051"/>
                </a:lnTo>
                <a:lnTo>
                  <a:pt x="1593" y="1051"/>
                </a:lnTo>
                <a:lnTo>
                  <a:pt x="1515" y="1051"/>
                </a:lnTo>
                <a:lnTo>
                  <a:pt x="1429" y="1060"/>
                </a:lnTo>
                <a:lnTo>
                  <a:pt x="1342" y="1060"/>
                </a:lnTo>
                <a:lnTo>
                  <a:pt x="1247" y="1060"/>
                </a:lnTo>
                <a:lnTo>
                  <a:pt x="1151" y="1060"/>
                </a:lnTo>
                <a:lnTo>
                  <a:pt x="1065" y="1068"/>
                </a:lnTo>
                <a:lnTo>
                  <a:pt x="987" y="1068"/>
                </a:lnTo>
                <a:lnTo>
                  <a:pt x="900" y="1068"/>
                </a:lnTo>
                <a:lnTo>
                  <a:pt x="822" y="1068"/>
                </a:lnTo>
                <a:lnTo>
                  <a:pt x="754" y="1068"/>
                </a:lnTo>
                <a:lnTo>
                  <a:pt x="684" y="1068"/>
                </a:lnTo>
                <a:lnTo>
                  <a:pt x="614" y="1068"/>
                </a:lnTo>
                <a:lnTo>
                  <a:pt x="555" y="1068"/>
                </a:lnTo>
                <a:lnTo>
                  <a:pt x="494" y="1068"/>
                </a:lnTo>
                <a:lnTo>
                  <a:pt x="433" y="1068"/>
                </a:lnTo>
                <a:lnTo>
                  <a:pt x="381" y="1068"/>
                </a:lnTo>
                <a:lnTo>
                  <a:pt x="330" y="1060"/>
                </a:lnTo>
                <a:lnTo>
                  <a:pt x="286" y="1060"/>
                </a:lnTo>
                <a:lnTo>
                  <a:pt x="243" y="1060"/>
                </a:lnTo>
                <a:lnTo>
                  <a:pt x="208" y="1051"/>
                </a:lnTo>
                <a:lnTo>
                  <a:pt x="173" y="1051"/>
                </a:lnTo>
                <a:lnTo>
                  <a:pt x="138" y="1043"/>
                </a:lnTo>
                <a:lnTo>
                  <a:pt x="105" y="1043"/>
                </a:lnTo>
                <a:lnTo>
                  <a:pt x="87" y="1035"/>
                </a:lnTo>
                <a:lnTo>
                  <a:pt x="61" y="1035"/>
                </a:lnTo>
                <a:lnTo>
                  <a:pt x="44" y="1026"/>
                </a:lnTo>
                <a:lnTo>
                  <a:pt x="26" y="1018"/>
                </a:lnTo>
                <a:lnTo>
                  <a:pt x="18" y="1011"/>
                </a:lnTo>
                <a:lnTo>
                  <a:pt x="9" y="1011"/>
                </a:lnTo>
                <a:lnTo>
                  <a:pt x="0" y="1002"/>
                </a:lnTo>
                <a:lnTo>
                  <a:pt x="0" y="994"/>
                </a:lnTo>
                <a:lnTo>
                  <a:pt x="0" y="977"/>
                </a:lnTo>
                <a:lnTo>
                  <a:pt x="9" y="969"/>
                </a:lnTo>
                <a:lnTo>
                  <a:pt x="9" y="952"/>
                </a:lnTo>
                <a:lnTo>
                  <a:pt x="18" y="935"/>
                </a:lnTo>
                <a:lnTo>
                  <a:pt x="35" y="919"/>
                </a:lnTo>
                <a:lnTo>
                  <a:pt x="44" y="910"/>
                </a:lnTo>
                <a:lnTo>
                  <a:pt x="61" y="895"/>
                </a:lnTo>
                <a:lnTo>
                  <a:pt x="87" y="878"/>
                </a:lnTo>
                <a:lnTo>
                  <a:pt x="105" y="869"/>
                </a:lnTo>
                <a:lnTo>
                  <a:pt x="131" y="853"/>
                </a:lnTo>
                <a:lnTo>
                  <a:pt x="156" y="844"/>
                </a:lnTo>
                <a:lnTo>
                  <a:pt x="190" y="828"/>
                </a:lnTo>
                <a:lnTo>
                  <a:pt x="217" y="819"/>
                </a:lnTo>
                <a:lnTo>
                  <a:pt x="234" y="811"/>
                </a:lnTo>
                <a:lnTo>
                  <a:pt x="260" y="811"/>
                </a:lnTo>
                <a:lnTo>
                  <a:pt x="277" y="804"/>
                </a:lnTo>
                <a:lnTo>
                  <a:pt x="304" y="804"/>
                </a:lnTo>
                <a:lnTo>
                  <a:pt x="330" y="804"/>
                </a:lnTo>
                <a:lnTo>
                  <a:pt x="347" y="804"/>
                </a:lnTo>
                <a:lnTo>
                  <a:pt x="372" y="804"/>
                </a:lnTo>
                <a:lnTo>
                  <a:pt x="398" y="811"/>
                </a:lnTo>
                <a:lnTo>
                  <a:pt x="424" y="811"/>
                </a:lnTo>
                <a:lnTo>
                  <a:pt x="450" y="819"/>
                </a:lnTo>
                <a:lnTo>
                  <a:pt x="468" y="828"/>
                </a:lnTo>
                <a:lnTo>
                  <a:pt x="494" y="836"/>
                </a:lnTo>
                <a:lnTo>
                  <a:pt x="520" y="844"/>
                </a:lnTo>
                <a:lnTo>
                  <a:pt x="546" y="853"/>
                </a:lnTo>
                <a:lnTo>
                  <a:pt x="572" y="869"/>
                </a:lnTo>
                <a:lnTo>
                  <a:pt x="597" y="878"/>
                </a:lnTo>
                <a:lnTo>
                  <a:pt x="623" y="895"/>
                </a:lnTo>
                <a:lnTo>
                  <a:pt x="658" y="910"/>
                </a:lnTo>
                <a:lnTo>
                  <a:pt x="693" y="927"/>
                </a:lnTo>
                <a:lnTo>
                  <a:pt x="719" y="944"/>
                </a:lnTo>
                <a:lnTo>
                  <a:pt x="754" y="952"/>
                </a:lnTo>
                <a:lnTo>
                  <a:pt x="780" y="960"/>
                </a:lnTo>
                <a:lnTo>
                  <a:pt x="806" y="969"/>
                </a:lnTo>
                <a:lnTo>
                  <a:pt x="822" y="969"/>
                </a:lnTo>
                <a:lnTo>
                  <a:pt x="848" y="969"/>
                </a:lnTo>
                <a:lnTo>
                  <a:pt x="866" y="960"/>
                </a:lnTo>
                <a:lnTo>
                  <a:pt x="883" y="952"/>
                </a:lnTo>
                <a:lnTo>
                  <a:pt x="900" y="944"/>
                </a:lnTo>
                <a:lnTo>
                  <a:pt x="918" y="927"/>
                </a:lnTo>
                <a:lnTo>
                  <a:pt x="935" y="910"/>
                </a:lnTo>
                <a:lnTo>
                  <a:pt x="944" y="895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29" name="Line 33"/>
          <p:cNvSpPr>
            <a:spLocks noChangeShapeType="1"/>
          </p:cNvSpPr>
          <p:nvPr/>
        </p:nvSpPr>
        <p:spPr bwMode="auto">
          <a:xfrm flipV="1">
            <a:off x="6274742" y="4834467"/>
            <a:ext cx="4506148" cy="12700"/>
          </a:xfrm>
          <a:prstGeom prst="line">
            <a:avLst/>
          </a:prstGeom>
          <a:noFill/>
          <a:ln w="1270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6182550" y="5167490"/>
            <a:ext cx="4692415" cy="829733"/>
            <a:chOff x="3286" y="3392"/>
            <a:chExt cx="2494" cy="588"/>
          </a:xfrm>
        </p:grpSpPr>
        <p:sp>
          <p:nvSpPr>
            <p:cNvPr id="4130" name="Freeform 34"/>
            <p:cNvSpPr>
              <a:spLocks/>
            </p:cNvSpPr>
            <p:nvPr/>
          </p:nvSpPr>
          <p:spPr bwMode="auto">
            <a:xfrm>
              <a:off x="3286" y="3392"/>
              <a:ext cx="2494" cy="588"/>
            </a:xfrm>
            <a:custGeom>
              <a:avLst/>
              <a:gdLst>
                <a:gd name="T0" fmla="*/ 0 w 2494"/>
                <a:gd name="T1" fmla="*/ 232 h 588"/>
                <a:gd name="T2" fmla="*/ 1263 w 2494"/>
                <a:gd name="T3" fmla="*/ 587 h 588"/>
                <a:gd name="T4" fmla="*/ 2493 w 2494"/>
                <a:gd name="T5" fmla="*/ 232 h 588"/>
                <a:gd name="T6" fmla="*/ 1965 w 2494"/>
                <a:gd name="T7" fmla="*/ 232 h 588"/>
                <a:gd name="T8" fmla="*/ 1965 w 2494"/>
                <a:gd name="T9" fmla="*/ 0 h 588"/>
                <a:gd name="T10" fmla="*/ 546 w 2494"/>
                <a:gd name="T11" fmla="*/ 0 h 588"/>
                <a:gd name="T12" fmla="*/ 546 w 2494"/>
                <a:gd name="T13" fmla="*/ 232 h 588"/>
                <a:gd name="T14" fmla="*/ 0 w 2494"/>
                <a:gd name="T15" fmla="*/ 232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94" h="588">
                  <a:moveTo>
                    <a:pt x="0" y="232"/>
                  </a:moveTo>
                  <a:lnTo>
                    <a:pt x="1263" y="587"/>
                  </a:lnTo>
                  <a:lnTo>
                    <a:pt x="2493" y="232"/>
                  </a:lnTo>
                  <a:lnTo>
                    <a:pt x="1965" y="232"/>
                  </a:lnTo>
                  <a:lnTo>
                    <a:pt x="1965" y="0"/>
                  </a:lnTo>
                  <a:lnTo>
                    <a:pt x="546" y="0"/>
                  </a:lnTo>
                  <a:lnTo>
                    <a:pt x="546" y="232"/>
                  </a:lnTo>
                  <a:lnTo>
                    <a:pt x="0" y="232"/>
                  </a:lnTo>
                </a:path>
              </a:pathLst>
            </a:custGeom>
            <a:solidFill>
              <a:srgbClr val="D49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31" name="Rectangle 35"/>
            <p:cNvSpPr>
              <a:spLocks noChangeArrowheads="1"/>
            </p:cNvSpPr>
            <p:nvPr/>
          </p:nvSpPr>
          <p:spPr bwMode="auto">
            <a:xfrm>
              <a:off x="4040" y="3533"/>
              <a:ext cx="960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32" name="Rectangle 36"/>
            <p:cNvSpPr>
              <a:spLocks noChangeArrowheads="1"/>
            </p:cNvSpPr>
            <p:nvPr/>
          </p:nvSpPr>
          <p:spPr bwMode="auto">
            <a:xfrm>
              <a:off x="4040" y="3533"/>
              <a:ext cx="960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33" name="Rectangle 37"/>
            <p:cNvSpPr>
              <a:spLocks noChangeArrowheads="1"/>
            </p:cNvSpPr>
            <p:nvPr/>
          </p:nvSpPr>
          <p:spPr bwMode="auto">
            <a:xfrm>
              <a:off x="3982" y="3478"/>
              <a:ext cx="81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133" tIns="46566" rIns="93133" bIns="46566">
              <a:spAutoFit/>
            </a:bodyPr>
            <a:lstStyle>
              <a:lvl1pPr defTabSz="1033463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515938" defTabSz="1033463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033463" defTabSz="1033463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549400" defTabSz="1033463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66925" defTabSz="1033463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24125" defTabSz="1033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81325" defTabSz="1033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38525" defTabSz="1033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95725" defTabSz="1033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689">
                  <a:solidFill>
                    <a:srgbClr val="000000"/>
                  </a:solidFill>
                  <a:latin typeface="Helvetica" panose="020B0604020202020204" pitchFamily="34" charset="0"/>
                </a:rPr>
                <a:t>high repulsion</a:t>
              </a:r>
            </a:p>
            <a:p>
              <a:endParaRPr lang="en-US" altLang="en-US" sz="1689">
                <a:solidFill>
                  <a:srgbClr val="0000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4134" name="Rectangle 38"/>
            <p:cNvSpPr>
              <a:spLocks noChangeArrowheads="1"/>
            </p:cNvSpPr>
            <p:nvPr/>
          </p:nvSpPr>
          <p:spPr bwMode="auto">
            <a:xfrm>
              <a:off x="4008" y="3628"/>
              <a:ext cx="780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133" tIns="46566" rIns="93133" bIns="46566">
              <a:spAutoFit/>
            </a:bodyPr>
            <a:lstStyle>
              <a:lvl1pPr defTabSz="1033463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515938" defTabSz="1033463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033463" defTabSz="1033463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549400" defTabSz="1033463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66925" defTabSz="1033463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24125" defTabSz="1033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81325" defTabSz="1033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38525" defTabSz="1033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95725" defTabSz="1033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689">
                  <a:solidFill>
                    <a:srgbClr val="000000"/>
                  </a:solidFill>
                  <a:latin typeface="Helvetica" panose="020B0604020202020204" pitchFamily="34" charset="0"/>
                </a:rPr>
                <a:t>low attraction</a:t>
              </a:r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6818489" y="4186768"/>
            <a:ext cx="3290712" cy="738011"/>
            <a:chOff x="3624" y="2697"/>
            <a:chExt cx="1749" cy="523"/>
          </a:xfrm>
        </p:grpSpPr>
        <p:sp>
          <p:nvSpPr>
            <p:cNvPr id="4136" name="Freeform 40"/>
            <p:cNvSpPr>
              <a:spLocks/>
            </p:cNvSpPr>
            <p:nvPr/>
          </p:nvSpPr>
          <p:spPr bwMode="auto">
            <a:xfrm>
              <a:off x="5277" y="3053"/>
              <a:ext cx="87" cy="158"/>
            </a:xfrm>
            <a:custGeom>
              <a:avLst/>
              <a:gdLst>
                <a:gd name="T0" fmla="*/ 0 w 87"/>
                <a:gd name="T1" fmla="*/ 63 h 158"/>
                <a:gd name="T2" fmla="*/ 47 w 87"/>
                <a:gd name="T3" fmla="*/ 157 h 158"/>
                <a:gd name="T4" fmla="*/ 86 w 87"/>
                <a:gd name="T5" fmla="*/ 63 h 158"/>
                <a:gd name="T6" fmla="*/ 71 w 87"/>
                <a:gd name="T7" fmla="*/ 63 h 158"/>
                <a:gd name="T8" fmla="*/ 71 w 87"/>
                <a:gd name="T9" fmla="*/ 0 h 158"/>
                <a:gd name="T10" fmla="*/ 15 w 87"/>
                <a:gd name="T11" fmla="*/ 0 h 158"/>
                <a:gd name="T12" fmla="*/ 15 w 87"/>
                <a:gd name="T13" fmla="*/ 63 h 158"/>
                <a:gd name="T14" fmla="*/ 0 w 87"/>
                <a:gd name="T15" fmla="*/ 6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58">
                  <a:moveTo>
                    <a:pt x="0" y="63"/>
                  </a:moveTo>
                  <a:lnTo>
                    <a:pt x="47" y="157"/>
                  </a:lnTo>
                  <a:lnTo>
                    <a:pt x="86" y="63"/>
                  </a:lnTo>
                  <a:lnTo>
                    <a:pt x="71" y="63"/>
                  </a:lnTo>
                  <a:lnTo>
                    <a:pt x="71" y="0"/>
                  </a:lnTo>
                  <a:lnTo>
                    <a:pt x="15" y="0"/>
                  </a:lnTo>
                  <a:lnTo>
                    <a:pt x="15" y="63"/>
                  </a:lnTo>
                  <a:lnTo>
                    <a:pt x="0" y="6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auto">
            <a:xfrm>
              <a:off x="5277" y="3053"/>
              <a:ext cx="96" cy="167"/>
            </a:xfrm>
            <a:custGeom>
              <a:avLst/>
              <a:gdLst>
                <a:gd name="T0" fmla="*/ 0 w 96"/>
                <a:gd name="T1" fmla="*/ 67 h 167"/>
                <a:gd name="T2" fmla="*/ 52 w 96"/>
                <a:gd name="T3" fmla="*/ 166 h 167"/>
                <a:gd name="T4" fmla="*/ 95 w 96"/>
                <a:gd name="T5" fmla="*/ 67 h 167"/>
                <a:gd name="T6" fmla="*/ 78 w 96"/>
                <a:gd name="T7" fmla="*/ 67 h 167"/>
                <a:gd name="T8" fmla="*/ 78 w 96"/>
                <a:gd name="T9" fmla="*/ 0 h 167"/>
                <a:gd name="T10" fmla="*/ 17 w 96"/>
                <a:gd name="T11" fmla="*/ 0 h 167"/>
                <a:gd name="T12" fmla="*/ 17 w 96"/>
                <a:gd name="T13" fmla="*/ 67 h 167"/>
                <a:gd name="T14" fmla="*/ 0 w 96"/>
                <a:gd name="T15" fmla="*/ 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67">
                  <a:moveTo>
                    <a:pt x="0" y="67"/>
                  </a:moveTo>
                  <a:lnTo>
                    <a:pt x="52" y="166"/>
                  </a:lnTo>
                  <a:lnTo>
                    <a:pt x="95" y="67"/>
                  </a:lnTo>
                  <a:lnTo>
                    <a:pt x="78" y="67"/>
                  </a:lnTo>
                  <a:lnTo>
                    <a:pt x="78" y="0"/>
                  </a:lnTo>
                  <a:lnTo>
                    <a:pt x="17" y="0"/>
                  </a:lnTo>
                  <a:lnTo>
                    <a:pt x="17" y="67"/>
                  </a:lnTo>
                  <a:lnTo>
                    <a:pt x="0" y="6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auto">
            <a:xfrm>
              <a:off x="3624" y="2697"/>
              <a:ext cx="96" cy="158"/>
            </a:xfrm>
            <a:custGeom>
              <a:avLst/>
              <a:gdLst>
                <a:gd name="T0" fmla="*/ 0 w 96"/>
                <a:gd name="T1" fmla="*/ 102 h 158"/>
                <a:gd name="T2" fmla="*/ 47 w 96"/>
                <a:gd name="T3" fmla="*/ 0 h 158"/>
                <a:gd name="T4" fmla="*/ 95 w 96"/>
                <a:gd name="T5" fmla="*/ 102 h 158"/>
                <a:gd name="T6" fmla="*/ 72 w 96"/>
                <a:gd name="T7" fmla="*/ 102 h 158"/>
                <a:gd name="T8" fmla="*/ 72 w 96"/>
                <a:gd name="T9" fmla="*/ 157 h 158"/>
                <a:gd name="T10" fmla="*/ 23 w 96"/>
                <a:gd name="T11" fmla="*/ 157 h 158"/>
                <a:gd name="T12" fmla="*/ 23 w 96"/>
                <a:gd name="T13" fmla="*/ 102 h 158"/>
                <a:gd name="T14" fmla="*/ 0 w 96"/>
                <a:gd name="T15" fmla="*/ 10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58">
                  <a:moveTo>
                    <a:pt x="0" y="102"/>
                  </a:moveTo>
                  <a:lnTo>
                    <a:pt x="47" y="0"/>
                  </a:lnTo>
                  <a:lnTo>
                    <a:pt x="95" y="102"/>
                  </a:lnTo>
                  <a:lnTo>
                    <a:pt x="72" y="102"/>
                  </a:lnTo>
                  <a:lnTo>
                    <a:pt x="72" y="157"/>
                  </a:lnTo>
                  <a:lnTo>
                    <a:pt x="23" y="157"/>
                  </a:lnTo>
                  <a:lnTo>
                    <a:pt x="23" y="102"/>
                  </a:lnTo>
                  <a:lnTo>
                    <a:pt x="0" y="10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0" cap="rnd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auto">
            <a:xfrm>
              <a:off x="3624" y="2697"/>
              <a:ext cx="105" cy="167"/>
            </a:xfrm>
            <a:custGeom>
              <a:avLst/>
              <a:gdLst>
                <a:gd name="T0" fmla="*/ 0 w 105"/>
                <a:gd name="T1" fmla="*/ 108 h 167"/>
                <a:gd name="T2" fmla="*/ 51 w 105"/>
                <a:gd name="T3" fmla="*/ 0 h 167"/>
                <a:gd name="T4" fmla="*/ 104 w 105"/>
                <a:gd name="T5" fmla="*/ 108 h 167"/>
                <a:gd name="T6" fmla="*/ 78 w 105"/>
                <a:gd name="T7" fmla="*/ 108 h 167"/>
                <a:gd name="T8" fmla="*/ 78 w 105"/>
                <a:gd name="T9" fmla="*/ 166 h 167"/>
                <a:gd name="T10" fmla="*/ 26 w 105"/>
                <a:gd name="T11" fmla="*/ 166 h 167"/>
                <a:gd name="T12" fmla="*/ 26 w 105"/>
                <a:gd name="T13" fmla="*/ 108 h 167"/>
                <a:gd name="T14" fmla="*/ 0 w 105"/>
                <a:gd name="T15" fmla="*/ 10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167">
                  <a:moveTo>
                    <a:pt x="0" y="108"/>
                  </a:moveTo>
                  <a:lnTo>
                    <a:pt x="51" y="0"/>
                  </a:lnTo>
                  <a:lnTo>
                    <a:pt x="104" y="108"/>
                  </a:lnTo>
                  <a:lnTo>
                    <a:pt x="78" y="108"/>
                  </a:lnTo>
                  <a:lnTo>
                    <a:pt x="78" y="166"/>
                  </a:lnTo>
                  <a:lnTo>
                    <a:pt x="26" y="166"/>
                  </a:lnTo>
                  <a:lnTo>
                    <a:pt x="26" y="108"/>
                  </a:lnTo>
                  <a:lnTo>
                    <a:pt x="0" y="10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auto">
            <a:xfrm>
              <a:off x="5277" y="2697"/>
              <a:ext cx="87" cy="158"/>
            </a:xfrm>
            <a:custGeom>
              <a:avLst/>
              <a:gdLst>
                <a:gd name="T0" fmla="*/ 0 w 87"/>
                <a:gd name="T1" fmla="*/ 102 h 158"/>
                <a:gd name="T2" fmla="*/ 47 w 87"/>
                <a:gd name="T3" fmla="*/ 0 h 158"/>
                <a:gd name="T4" fmla="*/ 86 w 87"/>
                <a:gd name="T5" fmla="*/ 102 h 158"/>
                <a:gd name="T6" fmla="*/ 71 w 87"/>
                <a:gd name="T7" fmla="*/ 102 h 158"/>
                <a:gd name="T8" fmla="*/ 71 w 87"/>
                <a:gd name="T9" fmla="*/ 157 h 158"/>
                <a:gd name="T10" fmla="*/ 15 w 87"/>
                <a:gd name="T11" fmla="*/ 157 h 158"/>
                <a:gd name="T12" fmla="*/ 15 w 87"/>
                <a:gd name="T13" fmla="*/ 102 h 158"/>
                <a:gd name="T14" fmla="*/ 0 w 87"/>
                <a:gd name="T15" fmla="*/ 10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58">
                  <a:moveTo>
                    <a:pt x="0" y="102"/>
                  </a:moveTo>
                  <a:lnTo>
                    <a:pt x="47" y="0"/>
                  </a:lnTo>
                  <a:lnTo>
                    <a:pt x="86" y="102"/>
                  </a:lnTo>
                  <a:lnTo>
                    <a:pt x="71" y="102"/>
                  </a:lnTo>
                  <a:lnTo>
                    <a:pt x="71" y="157"/>
                  </a:lnTo>
                  <a:lnTo>
                    <a:pt x="15" y="157"/>
                  </a:lnTo>
                  <a:lnTo>
                    <a:pt x="15" y="102"/>
                  </a:lnTo>
                  <a:lnTo>
                    <a:pt x="0" y="10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0" cap="rnd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auto">
            <a:xfrm>
              <a:off x="5277" y="2697"/>
              <a:ext cx="96" cy="167"/>
            </a:xfrm>
            <a:custGeom>
              <a:avLst/>
              <a:gdLst>
                <a:gd name="T0" fmla="*/ 0 w 96"/>
                <a:gd name="T1" fmla="*/ 108 h 167"/>
                <a:gd name="T2" fmla="*/ 52 w 96"/>
                <a:gd name="T3" fmla="*/ 0 h 167"/>
                <a:gd name="T4" fmla="*/ 95 w 96"/>
                <a:gd name="T5" fmla="*/ 108 h 167"/>
                <a:gd name="T6" fmla="*/ 78 w 96"/>
                <a:gd name="T7" fmla="*/ 108 h 167"/>
                <a:gd name="T8" fmla="*/ 78 w 96"/>
                <a:gd name="T9" fmla="*/ 166 h 167"/>
                <a:gd name="T10" fmla="*/ 17 w 96"/>
                <a:gd name="T11" fmla="*/ 166 h 167"/>
                <a:gd name="T12" fmla="*/ 17 w 96"/>
                <a:gd name="T13" fmla="*/ 108 h 167"/>
                <a:gd name="T14" fmla="*/ 0 w 96"/>
                <a:gd name="T15" fmla="*/ 10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67">
                  <a:moveTo>
                    <a:pt x="0" y="108"/>
                  </a:moveTo>
                  <a:lnTo>
                    <a:pt x="52" y="0"/>
                  </a:lnTo>
                  <a:lnTo>
                    <a:pt x="95" y="108"/>
                  </a:lnTo>
                  <a:lnTo>
                    <a:pt x="78" y="108"/>
                  </a:lnTo>
                  <a:lnTo>
                    <a:pt x="78" y="166"/>
                  </a:lnTo>
                  <a:lnTo>
                    <a:pt x="17" y="166"/>
                  </a:lnTo>
                  <a:lnTo>
                    <a:pt x="17" y="108"/>
                  </a:lnTo>
                  <a:lnTo>
                    <a:pt x="0" y="10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3624" y="3053"/>
              <a:ext cx="105" cy="167"/>
            </a:xfrm>
            <a:custGeom>
              <a:avLst/>
              <a:gdLst>
                <a:gd name="T0" fmla="*/ 0 w 105"/>
                <a:gd name="T1" fmla="*/ 67 h 167"/>
                <a:gd name="T2" fmla="*/ 51 w 105"/>
                <a:gd name="T3" fmla="*/ 166 h 167"/>
                <a:gd name="T4" fmla="*/ 104 w 105"/>
                <a:gd name="T5" fmla="*/ 67 h 167"/>
                <a:gd name="T6" fmla="*/ 78 w 105"/>
                <a:gd name="T7" fmla="*/ 67 h 167"/>
                <a:gd name="T8" fmla="*/ 78 w 105"/>
                <a:gd name="T9" fmla="*/ 0 h 167"/>
                <a:gd name="T10" fmla="*/ 26 w 105"/>
                <a:gd name="T11" fmla="*/ 0 h 167"/>
                <a:gd name="T12" fmla="*/ 26 w 105"/>
                <a:gd name="T13" fmla="*/ 67 h 167"/>
                <a:gd name="T14" fmla="*/ 0 w 105"/>
                <a:gd name="T15" fmla="*/ 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167">
                  <a:moveTo>
                    <a:pt x="0" y="67"/>
                  </a:moveTo>
                  <a:lnTo>
                    <a:pt x="51" y="166"/>
                  </a:lnTo>
                  <a:lnTo>
                    <a:pt x="104" y="67"/>
                  </a:lnTo>
                  <a:lnTo>
                    <a:pt x="78" y="67"/>
                  </a:lnTo>
                  <a:lnTo>
                    <a:pt x="78" y="0"/>
                  </a:lnTo>
                  <a:lnTo>
                    <a:pt x="26" y="0"/>
                  </a:lnTo>
                  <a:lnTo>
                    <a:pt x="26" y="67"/>
                  </a:lnTo>
                  <a:lnTo>
                    <a:pt x="0" y="6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</p:grpSp>
      <p:sp>
        <p:nvSpPr>
          <p:cNvPr id="4144" name="Freeform 48"/>
          <p:cNvSpPr>
            <a:spLocks/>
          </p:cNvSpPr>
          <p:nvPr/>
        </p:nvSpPr>
        <p:spPr bwMode="auto">
          <a:xfrm>
            <a:off x="7616237" y="3824111"/>
            <a:ext cx="182504" cy="47978"/>
          </a:xfrm>
          <a:custGeom>
            <a:avLst/>
            <a:gdLst>
              <a:gd name="T0" fmla="*/ 47 w 96"/>
              <a:gd name="T1" fmla="*/ 0 h 34"/>
              <a:gd name="T2" fmla="*/ 0 w 96"/>
              <a:gd name="T3" fmla="*/ 21 h 34"/>
              <a:gd name="T4" fmla="*/ 47 w 96"/>
              <a:gd name="T5" fmla="*/ 33 h 34"/>
              <a:gd name="T6" fmla="*/ 47 w 96"/>
              <a:gd name="T7" fmla="*/ 21 h 34"/>
              <a:gd name="T8" fmla="*/ 95 w 96"/>
              <a:gd name="T9" fmla="*/ 21 h 34"/>
              <a:gd name="T10" fmla="*/ 95 w 96"/>
              <a:gd name="T11" fmla="*/ 13 h 34"/>
              <a:gd name="T12" fmla="*/ 47 w 96"/>
              <a:gd name="T13" fmla="*/ 13 h 34"/>
              <a:gd name="T14" fmla="*/ 47 w 96"/>
              <a:gd name="T1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6" h="34">
                <a:moveTo>
                  <a:pt x="47" y="0"/>
                </a:moveTo>
                <a:lnTo>
                  <a:pt x="0" y="21"/>
                </a:lnTo>
                <a:lnTo>
                  <a:pt x="47" y="33"/>
                </a:lnTo>
                <a:lnTo>
                  <a:pt x="47" y="21"/>
                </a:lnTo>
                <a:lnTo>
                  <a:pt x="95" y="21"/>
                </a:lnTo>
                <a:lnTo>
                  <a:pt x="95" y="13"/>
                </a:lnTo>
                <a:lnTo>
                  <a:pt x="47" y="13"/>
                </a:lnTo>
                <a:lnTo>
                  <a:pt x="47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0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45" name="Freeform 49"/>
          <p:cNvSpPr>
            <a:spLocks/>
          </p:cNvSpPr>
          <p:nvPr/>
        </p:nvSpPr>
        <p:spPr bwMode="auto">
          <a:xfrm>
            <a:off x="7616238" y="3824112"/>
            <a:ext cx="199437" cy="60678"/>
          </a:xfrm>
          <a:custGeom>
            <a:avLst/>
            <a:gdLst>
              <a:gd name="T0" fmla="*/ 51 w 105"/>
              <a:gd name="T1" fmla="*/ 0 h 43"/>
              <a:gd name="T2" fmla="*/ 0 w 105"/>
              <a:gd name="T3" fmla="*/ 26 h 43"/>
              <a:gd name="T4" fmla="*/ 51 w 105"/>
              <a:gd name="T5" fmla="*/ 42 h 43"/>
              <a:gd name="T6" fmla="*/ 51 w 105"/>
              <a:gd name="T7" fmla="*/ 26 h 43"/>
              <a:gd name="T8" fmla="*/ 104 w 105"/>
              <a:gd name="T9" fmla="*/ 26 h 43"/>
              <a:gd name="T10" fmla="*/ 104 w 105"/>
              <a:gd name="T11" fmla="*/ 17 h 43"/>
              <a:gd name="T12" fmla="*/ 51 w 105"/>
              <a:gd name="T13" fmla="*/ 17 h 43"/>
              <a:gd name="T14" fmla="*/ 51 w 105"/>
              <a:gd name="T1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5" h="43">
                <a:moveTo>
                  <a:pt x="51" y="0"/>
                </a:moveTo>
                <a:lnTo>
                  <a:pt x="0" y="26"/>
                </a:lnTo>
                <a:lnTo>
                  <a:pt x="51" y="42"/>
                </a:lnTo>
                <a:lnTo>
                  <a:pt x="51" y="26"/>
                </a:lnTo>
                <a:lnTo>
                  <a:pt x="104" y="26"/>
                </a:lnTo>
                <a:lnTo>
                  <a:pt x="104" y="17"/>
                </a:lnTo>
                <a:lnTo>
                  <a:pt x="51" y="17"/>
                </a:lnTo>
                <a:lnTo>
                  <a:pt x="5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46" name="Freeform 50"/>
          <p:cNvSpPr>
            <a:spLocks/>
          </p:cNvSpPr>
          <p:nvPr/>
        </p:nvSpPr>
        <p:spPr bwMode="auto">
          <a:xfrm>
            <a:off x="7143986" y="3812824"/>
            <a:ext cx="180623" cy="71967"/>
          </a:xfrm>
          <a:custGeom>
            <a:avLst/>
            <a:gdLst>
              <a:gd name="T0" fmla="*/ 47 w 95"/>
              <a:gd name="T1" fmla="*/ 0 h 51"/>
              <a:gd name="T2" fmla="*/ 94 w 95"/>
              <a:gd name="T3" fmla="*/ 29 h 51"/>
              <a:gd name="T4" fmla="*/ 47 w 95"/>
              <a:gd name="T5" fmla="*/ 50 h 51"/>
              <a:gd name="T6" fmla="*/ 47 w 95"/>
              <a:gd name="T7" fmla="*/ 29 h 51"/>
              <a:gd name="T8" fmla="*/ 0 w 95"/>
              <a:gd name="T9" fmla="*/ 29 h 51"/>
              <a:gd name="T10" fmla="*/ 0 w 95"/>
              <a:gd name="T11" fmla="*/ 21 h 51"/>
              <a:gd name="T12" fmla="*/ 47 w 95"/>
              <a:gd name="T13" fmla="*/ 21 h 51"/>
              <a:gd name="T14" fmla="*/ 47 w 95"/>
              <a:gd name="T15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" h="51">
                <a:moveTo>
                  <a:pt x="47" y="0"/>
                </a:moveTo>
                <a:lnTo>
                  <a:pt x="94" y="29"/>
                </a:lnTo>
                <a:lnTo>
                  <a:pt x="47" y="50"/>
                </a:lnTo>
                <a:lnTo>
                  <a:pt x="47" y="29"/>
                </a:lnTo>
                <a:lnTo>
                  <a:pt x="0" y="29"/>
                </a:lnTo>
                <a:lnTo>
                  <a:pt x="0" y="21"/>
                </a:lnTo>
                <a:lnTo>
                  <a:pt x="47" y="21"/>
                </a:lnTo>
                <a:lnTo>
                  <a:pt x="47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0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47" name="Freeform 51"/>
          <p:cNvSpPr>
            <a:spLocks/>
          </p:cNvSpPr>
          <p:nvPr/>
        </p:nvSpPr>
        <p:spPr bwMode="auto">
          <a:xfrm>
            <a:off x="7143987" y="3812823"/>
            <a:ext cx="197555" cy="84667"/>
          </a:xfrm>
          <a:custGeom>
            <a:avLst/>
            <a:gdLst>
              <a:gd name="T0" fmla="*/ 52 w 104"/>
              <a:gd name="T1" fmla="*/ 0 h 60"/>
              <a:gd name="T2" fmla="*/ 103 w 104"/>
              <a:gd name="T3" fmla="*/ 34 h 60"/>
              <a:gd name="T4" fmla="*/ 52 w 104"/>
              <a:gd name="T5" fmla="*/ 59 h 60"/>
              <a:gd name="T6" fmla="*/ 52 w 104"/>
              <a:gd name="T7" fmla="*/ 34 h 60"/>
              <a:gd name="T8" fmla="*/ 0 w 104"/>
              <a:gd name="T9" fmla="*/ 34 h 60"/>
              <a:gd name="T10" fmla="*/ 0 w 104"/>
              <a:gd name="T11" fmla="*/ 25 h 60"/>
              <a:gd name="T12" fmla="*/ 52 w 104"/>
              <a:gd name="T13" fmla="*/ 25 h 60"/>
              <a:gd name="T14" fmla="*/ 52 w 104"/>
              <a:gd name="T15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4" h="60">
                <a:moveTo>
                  <a:pt x="52" y="0"/>
                </a:moveTo>
                <a:lnTo>
                  <a:pt x="103" y="34"/>
                </a:lnTo>
                <a:lnTo>
                  <a:pt x="52" y="59"/>
                </a:lnTo>
                <a:lnTo>
                  <a:pt x="52" y="34"/>
                </a:lnTo>
                <a:lnTo>
                  <a:pt x="0" y="34"/>
                </a:lnTo>
                <a:lnTo>
                  <a:pt x="0" y="25"/>
                </a:lnTo>
                <a:lnTo>
                  <a:pt x="52" y="25"/>
                </a:lnTo>
                <a:lnTo>
                  <a:pt x="52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48" name="Freeform 52"/>
          <p:cNvSpPr>
            <a:spLocks/>
          </p:cNvSpPr>
          <p:nvPr/>
        </p:nvSpPr>
        <p:spPr bwMode="auto">
          <a:xfrm>
            <a:off x="3431823" y="2949222"/>
            <a:ext cx="67733" cy="128412"/>
          </a:xfrm>
          <a:custGeom>
            <a:avLst/>
            <a:gdLst>
              <a:gd name="T0" fmla="*/ 0 w 36"/>
              <a:gd name="T1" fmla="*/ 45 h 91"/>
              <a:gd name="T2" fmla="*/ 21 w 36"/>
              <a:gd name="T3" fmla="*/ 90 h 91"/>
              <a:gd name="T4" fmla="*/ 35 w 36"/>
              <a:gd name="T5" fmla="*/ 45 h 91"/>
              <a:gd name="T6" fmla="*/ 21 w 36"/>
              <a:gd name="T7" fmla="*/ 45 h 91"/>
              <a:gd name="T8" fmla="*/ 21 w 36"/>
              <a:gd name="T9" fmla="*/ 0 h 91"/>
              <a:gd name="T10" fmla="*/ 13 w 36"/>
              <a:gd name="T11" fmla="*/ 0 h 91"/>
              <a:gd name="T12" fmla="*/ 13 w 36"/>
              <a:gd name="T13" fmla="*/ 45 h 91"/>
              <a:gd name="T14" fmla="*/ 0 w 36"/>
              <a:gd name="T15" fmla="*/ 4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" h="91">
                <a:moveTo>
                  <a:pt x="0" y="45"/>
                </a:moveTo>
                <a:lnTo>
                  <a:pt x="21" y="90"/>
                </a:lnTo>
                <a:lnTo>
                  <a:pt x="35" y="45"/>
                </a:lnTo>
                <a:lnTo>
                  <a:pt x="21" y="45"/>
                </a:lnTo>
                <a:lnTo>
                  <a:pt x="21" y="0"/>
                </a:lnTo>
                <a:lnTo>
                  <a:pt x="13" y="0"/>
                </a:lnTo>
                <a:lnTo>
                  <a:pt x="13" y="45"/>
                </a:lnTo>
                <a:lnTo>
                  <a:pt x="0" y="4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0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49" name="Freeform 53"/>
          <p:cNvSpPr>
            <a:spLocks/>
          </p:cNvSpPr>
          <p:nvPr/>
        </p:nvSpPr>
        <p:spPr bwMode="auto">
          <a:xfrm>
            <a:off x="3431823" y="2949223"/>
            <a:ext cx="84667" cy="141111"/>
          </a:xfrm>
          <a:custGeom>
            <a:avLst/>
            <a:gdLst>
              <a:gd name="T0" fmla="*/ 0 w 45"/>
              <a:gd name="T1" fmla="*/ 50 h 100"/>
              <a:gd name="T2" fmla="*/ 26 w 45"/>
              <a:gd name="T3" fmla="*/ 99 h 100"/>
              <a:gd name="T4" fmla="*/ 44 w 45"/>
              <a:gd name="T5" fmla="*/ 50 h 100"/>
              <a:gd name="T6" fmla="*/ 26 w 45"/>
              <a:gd name="T7" fmla="*/ 50 h 100"/>
              <a:gd name="T8" fmla="*/ 26 w 45"/>
              <a:gd name="T9" fmla="*/ 0 h 100"/>
              <a:gd name="T10" fmla="*/ 17 w 45"/>
              <a:gd name="T11" fmla="*/ 0 h 100"/>
              <a:gd name="T12" fmla="*/ 17 w 45"/>
              <a:gd name="T13" fmla="*/ 50 h 100"/>
              <a:gd name="T14" fmla="*/ 0 w 45"/>
              <a:gd name="T15" fmla="*/ 5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" h="100">
                <a:moveTo>
                  <a:pt x="0" y="50"/>
                </a:moveTo>
                <a:lnTo>
                  <a:pt x="26" y="99"/>
                </a:lnTo>
                <a:lnTo>
                  <a:pt x="44" y="50"/>
                </a:lnTo>
                <a:lnTo>
                  <a:pt x="26" y="50"/>
                </a:lnTo>
                <a:lnTo>
                  <a:pt x="26" y="0"/>
                </a:lnTo>
                <a:lnTo>
                  <a:pt x="17" y="0"/>
                </a:lnTo>
                <a:lnTo>
                  <a:pt x="17" y="50"/>
                </a:lnTo>
                <a:lnTo>
                  <a:pt x="0" y="5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50" name="Freeform 54"/>
          <p:cNvSpPr>
            <a:spLocks/>
          </p:cNvSpPr>
          <p:nvPr/>
        </p:nvSpPr>
        <p:spPr bwMode="auto">
          <a:xfrm>
            <a:off x="2487319" y="3207458"/>
            <a:ext cx="131704" cy="93133"/>
          </a:xfrm>
          <a:custGeom>
            <a:avLst/>
            <a:gdLst>
              <a:gd name="T0" fmla="*/ 23 w 70"/>
              <a:gd name="T1" fmla="*/ 43 h 66"/>
              <a:gd name="T2" fmla="*/ 69 w 70"/>
              <a:gd name="T3" fmla="*/ 65 h 66"/>
              <a:gd name="T4" fmla="*/ 46 w 70"/>
              <a:gd name="T5" fmla="*/ 22 h 66"/>
              <a:gd name="T6" fmla="*/ 38 w 70"/>
              <a:gd name="T7" fmla="*/ 29 h 66"/>
              <a:gd name="T8" fmla="*/ 0 w 70"/>
              <a:gd name="T9" fmla="*/ 0 h 66"/>
              <a:gd name="T10" fmla="*/ 0 w 70"/>
              <a:gd name="T11" fmla="*/ 7 h 66"/>
              <a:gd name="T12" fmla="*/ 31 w 70"/>
              <a:gd name="T13" fmla="*/ 36 h 66"/>
              <a:gd name="T14" fmla="*/ 23 w 70"/>
              <a:gd name="T15" fmla="*/ 43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0" h="66">
                <a:moveTo>
                  <a:pt x="23" y="43"/>
                </a:moveTo>
                <a:lnTo>
                  <a:pt x="69" y="65"/>
                </a:lnTo>
                <a:lnTo>
                  <a:pt x="46" y="22"/>
                </a:lnTo>
                <a:lnTo>
                  <a:pt x="38" y="29"/>
                </a:lnTo>
                <a:lnTo>
                  <a:pt x="0" y="0"/>
                </a:lnTo>
                <a:lnTo>
                  <a:pt x="0" y="7"/>
                </a:lnTo>
                <a:lnTo>
                  <a:pt x="31" y="36"/>
                </a:lnTo>
                <a:lnTo>
                  <a:pt x="23" y="43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0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51" name="Freeform 55"/>
          <p:cNvSpPr>
            <a:spLocks/>
          </p:cNvSpPr>
          <p:nvPr/>
        </p:nvSpPr>
        <p:spPr bwMode="auto">
          <a:xfrm>
            <a:off x="2487319" y="3207457"/>
            <a:ext cx="148637" cy="105833"/>
          </a:xfrm>
          <a:custGeom>
            <a:avLst/>
            <a:gdLst>
              <a:gd name="T0" fmla="*/ 26 w 79"/>
              <a:gd name="T1" fmla="*/ 49 h 75"/>
              <a:gd name="T2" fmla="*/ 78 w 79"/>
              <a:gd name="T3" fmla="*/ 74 h 75"/>
              <a:gd name="T4" fmla="*/ 52 w 79"/>
              <a:gd name="T5" fmla="*/ 25 h 75"/>
              <a:gd name="T6" fmla="*/ 43 w 79"/>
              <a:gd name="T7" fmla="*/ 33 h 75"/>
              <a:gd name="T8" fmla="*/ 0 w 79"/>
              <a:gd name="T9" fmla="*/ 0 h 75"/>
              <a:gd name="T10" fmla="*/ 0 w 79"/>
              <a:gd name="T11" fmla="*/ 8 h 75"/>
              <a:gd name="T12" fmla="*/ 35 w 79"/>
              <a:gd name="T13" fmla="*/ 41 h 75"/>
              <a:gd name="T14" fmla="*/ 26 w 79"/>
              <a:gd name="T15" fmla="*/ 4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" h="75">
                <a:moveTo>
                  <a:pt x="26" y="49"/>
                </a:moveTo>
                <a:lnTo>
                  <a:pt x="78" y="74"/>
                </a:lnTo>
                <a:lnTo>
                  <a:pt x="52" y="25"/>
                </a:lnTo>
                <a:lnTo>
                  <a:pt x="43" y="33"/>
                </a:lnTo>
                <a:lnTo>
                  <a:pt x="0" y="0"/>
                </a:lnTo>
                <a:lnTo>
                  <a:pt x="0" y="8"/>
                </a:lnTo>
                <a:lnTo>
                  <a:pt x="35" y="41"/>
                </a:lnTo>
                <a:lnTo>
                  <a:pt x="26" y="4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52" name="Freeform 56"/>
          <p:cNvSpPr>
            <a:spLocks/>
          </p:cNvSpPr>
          <p:nvPr/>
        </p:nvSpPr>
        <p:spPr bwMode="auto">
          <a:xfrm>
            <a:off x="2487319" y="4350456"/>
            <a:ext cx="131704" cy="94544"/>
          </a:xfrm>
          <a:custGeom>
            <a:avLst/>
            <a:gdLst>
              <a:gd name="T0" fmla="*/ 23 w 70"/>
              <a:gd name="T1" fmla="*/ 22 h 67"/>
              <a:gd name="T2" fmla="*/ 69 w 70"/>
              <a:gd name="T3" fmla="*/ 0 h 67"/>
              <a:gd name="T4" fmla="*/ 46 w 70"/>
              <a:gd name="T5" fmla="*/ 44 h 67"/>
              <a:gd name="T6" fmla="*/ 38 w 70"/>
              <a:gd name="T7" fmla="*/ 36 h 67"/>
              <a:gd name="T8" fmla="*/ 0 w 70"/>
              <a:gd name="T9" fmla="*/ 66 h 67"/>
              <a:gd name="T10" fmla="*/ 0 w 70"/>
              <a:gd name="T11" fmla="*/ 58 h 67"/>
              <a:gd name="T12" fmla="*/ 31 w 70"/>
              <a:gd name="T13" fmla="*/ 30 h 67"/>
              <a:gd name="T14" fmla="*/ 23 w 70"/>
              <a:gd name="T15" fmla="*/ 22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0" h="67">
                <a:moveTo>
                  <a:pt x="23" y="22"/>
                </a:moveTo>
                <a:lnTo>
                  <a:pt x="69" y="0"/>
                </a:lnTo>
                <a:lnTo>
                  <a:pt x="46" y="44"/>
                </a:lnTo>
                <a:lnTo>
                  <a:pt x="38" y="36"/>
                </a:lnTo>
                <a:lnTo>
                  <a:pt x="0" y="66"/>
                </a:lnTo>
                <a:lnTo>
                  <a:pt x="0" y="58"/>
                </a:lnTo>
                <a:lnTo>
                  <a:pt x="31" y="30"/>
                </a:lnTo>
                <a:lnTo>
                  <a:pt x="23" y="2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0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53" name="Freeform 57"/>
          <p:cNvSpPr>
            <a:spLocks/>
          </p:cNvSpPr>
          <p:nvPr/>
        </p:nvSpPr>
        <p:spPr bwMode="auto">
          <a:xfrm>
            <a:off x="2487319" y="4350456"/>
            <a:ext cx="148637" cy="107244"/>
          </a:xfrm>
          <a:custGeom>
            <a:avLst/>
            <a:gdLst>
              <a:gd name="T0" fmla="*/ 26 w 79"/>
              <a:gd name="T1" fmla="*/ 25 h 76"/>
              <a:gd name="T2" fmla="*/ 78 w 79"/>
              <a:gd name="T3" fmla="*/ 0 h 76"/>
              <a:gd name="T4" fmla="*/ 52 w 79"/>
              <a:gd name="T5" fmla="*/ 50 h 76"/>
              <a:gd name="T6" fmla="*/ 43 w 79"/>
              <a:gd name="T7" fmla="*/ 41 h 76"/>
              <a:gd name="T8" fmla="*/ 0 w 79"/>
              <a:gd name="T9" fmla="*/ 75 h 76"/>
              <a:gd name="T10" fmla="*/ 0 w 79"/>
              <a:gd name="T11" fmla="*/ 66 h 76"/>
              <a:gd name="T12" fmla="*/ 35 w 79"/>
              <a:gd name="T13" fmla="*/ 34 h 76"/>
              <a:gd name="T14" fmla="*/ 26 w 79"/>
              <a:gd name="T15" fmla="*/ 25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" h="76">
                <a:moveTo>
                  <a:pt x="26" y="25"/>
                </a:moveTo>
                <a:lnTo>
                  <a:pt x="78" y="0"/>
                </a:lnTo>
                <a:lnTo>
                  <a:pt x="52" y="50"/>
                </a:lnTo>
                <a:lnTo>
                  <a:pt x="43" y="41"/>
                </a:lnTo>
                <a:lnTo>
                  <a:pt x="0" y="75"/>
                </a:lnTo>
                <a:lnTo>
                  <a:pt x="0" y="66"/>
                </a:lnTo>
                <a:lnTo>
                  <a:pt x="35" y="34"/>
                </a:lnTo>
                <a:lnTo>
                  <a:pt x="26" y="2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54" name="Freeform 58"/>
          <p:cNvSpPr>
            <a:spLocks/>
          </p:cNvSpPr>
          <p:nvPr/>
        </p:nvSpPr>
        <p:spPr bwMode="auto">
          <a:xfrm>
            <a:off x="2844800" y="4093634"/>
            <a:ext cx="131704" cy="94544"/>
          </a:xfrm>
          <a:custGeom>
            <a:avLst/>
            <a:gdLst>
              <a:gd name="T0" fmla="*/ 46 w 70"/>
              <a:gd name="T1" fmla="*/ 44 h 67"/>
              <a:gd name="T2" fmla="*/ 0 w 70"/>
              <a:gd name="T3" fmla="*/ 66 h 67"/>
              <a:gd name="T4" fmla="*/ 23 w 70"/>
              <a:gd name="T5" fmla="*/ 22 h 67"/>
              <a:gd name="T6" fmla="*/ 31 w 70"/>
              <a:gd name="T7" fmla="*/ 29 h 67"/>
              <a:gd name="T8" fmla="*/ 69 w 70"/>
              <a:gd name="T9" fmla="*/ 0 h 67"/>
              <a:gd name="T10" fmla="*/ 69 w 70"/>
              <a:gd name="T11" fmla="*/ 7 h 67"/>
              <a:gd name="T12" fmla="*/ 39 w 70"/>
              <a:gd name="T13" fmla="*/ 36 h 67"/>
              <a:gd name="T14" fmla="*/ 46 w 70"/>
              <a:gd name="T15" fmla="*/ 44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0" h="67">
                <a:moveTo>
                  <a:pt x="46" y="44"/>
                </a:moveTo>
                <a:lnTo>
                  <a:pt x="0" y="66"/>
                </a:lnTo>
                <a:lnTo>
                  <a:pt x="23" y="22"/>
                </a:lnTo>
                <a:lnTo>
                  <a:pt x="31" y="29"/>
                </a:lnTo>
                <a:lnTo>
                  <a:pt x="69" y="0"/>
                </a:lnTo>
                <a:lnTo>
                  <a:pt x="69" y="7"/>
                </a:lnTo>
                <a:lnTo>
                  <a:pt x="39" y="36"/>
                </a:lnTo>
                <a:lnTo>
                  <a:pt x="46" y="4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0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55" name="Freeform 59"/>
          <p:cNvSpPr>
            <a:spLocks/>
          </p:cNvSpPr>
          <p:nvPr/>
        </p:nvSpPr>
        <p:spPr bwMode="auto">
          <a:xfrm>
            <a:off x="2844802" y="4093634"/>
            <a:ext cx="148637" cy="107244"/>
          </a:xfrm>
          <a:custGeom>
            <a:avLst/>
            <a:gdLst>
              <a:gd name="T0" fmla="*/ 52 w 79"/>
              <a:gd name="T1" fmla="*/ 50 h 76"/>
              <a:gd name="T2" fmla="*/ 0 w 79"/>
              <a:gd name="T3" fmla="*/ 75 h 76"/>
              <a:gd name="T4" fmla="*/ 26 w 79"/>
              <a:gd name="T5" fmla="*/ 25 h 76"/>
              <a:gd name="T6" fmla="*/ 35 w 79"/>
              <a:gd name="T7" fmla="*/ 33 h 76"/>
              <a:gd name="T8" fmla="*/ 78 w 79"/>
              <a:gd name="T9" fmla="*/ 0 h 76"/>
              <a:gd name="T10" fmla="*/ 78 w 79"/>
              <a:gd name="T11" fmla="*/ 8 h 76"/>
              <a:gd name="T12" fmla="*/ 44 w 79"/>
              <a:gd name="T13" fmla="*/ 41 h 76"/>
              <a:gd name="T14" fmla="*/ 52 w 79"/>
              <a:gd name="T15" fmla="*/ 5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" h="76">
                <a:moveTo>
                  <a:pt x="52" y="50"/>
                </a:moveTo>
                <a:lnTo>
                  <a:pt x="0" y="75"/>
                </a:lnTo>
                <a:lnTo>
                  <a:pt x="26" y="25"/>
                </a:lnTo>
                <a:lnTo>
                  <a:pt x="35" y="33"/>
                </a:lnTo>
                <a:lnTo>
                  <a:pt x="78" y="0"/>
                </a:lnTo>
                <a:lnTo>
                  <a:pt x="78" y="8"/>
                </a:lnTo>
                <a:lnTo>
                  <a:pt x="44" y="41"/>
                </a:lnTo>
                <a:lnTo>
                  <a:pt x="52" y="5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56" name="Freeform 60"/>
          <p:cNvSpPr>
            <a:spLocks/>
          </p:cNvSpPr>
          <p:nvPr/>
        </p:nvSpPr>
        <p:spPr bwMode="auto">
          <a:xfrm>
            <a:off x="2844800" y="3427589"/>
            <a:ext cx="131704" cy="94544"/>
          </a:xfrm>
          <a:custGeom>
            <a:avLst/>
            <a:gdLst>
              <a:gd name="T0" fmla="*/ 46 w 70"/>
              <a:gd name="T1" fmla="*/ 23 h 67"/>
              <a:gd name="T2" fmla="*/ 0 w 70"/>
              <a:gd name="T3" fmla="*/ 0 h 67"/>
              <a:gd name="T4" fmla="*/ 23 w 70"/>
              <a:gd name="T5" fmla="*/ 44 h 67"/>
              <a:gd name="T6" fmla="*/ 31 w 70"/>
              <a:gd name="T7" fmla="*/ 36 h 67"/>
              <a:gd name="T8" fmla="*/ 69 w 70"/>
              <a:gd name="T9" fmla="*/ 66 h 67"/>
              <a:gd name="T10" fmla="*/ 69 w 70"/>
              <a:gd name="T11" fmla="*/ 58 h 67"/>
              <a:gd name="T12" fmla="*/ 39 w 70"/>
              <a:gd name="T13" fmla="*/ 30 h 67"/>
              <a:gd name="T14" fmla="*/ 46 w 70"/>
              <a:gd name="T15" fmla="*/ 23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0" h="67">
                <a:moveTo>
                  <a:pt x="46" y="23"/>
                </a:moveTo>
                <a:lnTo>
                  <a:pt x="0" y="0"/>
                </a:lnTo>
                <a:lnTo>
                  <a:pt x="23" y="44"/>
                </a:lnTo>
                <a:lnTo>
                  <a:pt x="31" y="36"/>
                </a:lnTo>
                <a:lnTo>
                  <a:pt x="69" y="66"/>
                </a:lnTo>
                <a:lnTo>
                  <a:pt x="69" y="58"/>
                </a:lnTo>
                <a:lnTo>
                  <a:pt x="39" y="30"/>
                </a:lnTo>
                <a:lnTo>
                  <a:pt x="46" y="23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0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57" name="Freeform 61"/>
          <p:cNvSpPr>
            <a:spLocks/>
          </p:cNvSpPr>
          <p:nvPr/>
        </p:nvSpPr>
        <p:spPr bwMode="auto">
          <a:xfrm>
            <a:off x="2844802" y="3427590"/>
            <a:ext cx="148637" cy="107244"/>
          </a:xfrm>
          <a:custGeom>
            <a:avLst/>
            <a:gdLst>
              <a:gd name="T0" fmla="*/ 52 w 79"/>
              <a:gd name="T1" fmla="*/ 26 h 76"/>
              <a:gd name="T2" fmla="*/ 0 w 79"/>
              <a:gd name="T3" fmla="*/ 0 h 76"/>
              <a:gd name="T4" fmla="*/ 26 w 79"/>
              <a:gd name="T5" fmla="*/ 50 h 76"/>
              <a:gd name="T6" fmla="*/ 35 w 79"/>
              <a:gd name="T7" fmla="*/ 41 h 76"/>
              <a:gd name="T8" fmla="*/ 78 w 79"/>
              <a:gd name="T9" fmla="*/ 75 h 76"/>
              <a:gd name="T10" fmla="*/ 78 w 79"/>
              <a:gd name="T11" fmla="*/ 66 h 76"/>
              <a:gd name="T12" fmla="*/ 44 w 79"/>
              <a:gd name="T13" fmla="*/ 34 h 76"/>
              <a:gd name="T14" fmla="*/ 52 w 79"/>
              <a:gd name="T15" fmla="*/ 2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" h="76">
                <a:moveTo>
                  <a:pt x="52" y="26"/>
                </a:moveTo>
                <a:lnTo>
                  <a:pt x="0" y="0"/>
                </a:lnTo>
                <a:lnTo>
                  <a:pt x="26" y="50"/>
                </a:lnTo>
                <a:lnTo>
                  <a:pt x="35" y="41"/>
                </a:lnTo>
                <a:lnTo>
                  <a:pt x="78" y="75"/>
                </a:lnTo>
                <a:lnTo>
                  <a:pt x="78" y="66"/>
                </a:lnTo>
                <a:lnTo>
                  <a:pt x="44" y="34"/>
                </a:lnTo>
                <a:lnTo>
                  <a:pt x="52" y="2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58" name="Freeform 62"/>
          <p:cNvSpPr>
            <a:spLocks/>
          </p:cNvSpPr>
          <p:nvPr/>
        </p:nvSpPr>
        <p:spPr bwMode="auto">
          <a:xfrm>
            <a:off x="3968045" y="3405013"/>
            <a:ext cx="131704" cy="93133"/>
          </a:xfrm>
          <a:custGeom>
            <a:avLst/>
            <a:gdLst>
              <a:gd name="T0" fmla="*/ 23 w 70"/>
              <a:gd name="T1" fmla="*/ 22 h 66"/>
              <a:gd name="T2" fmla="*/ 69 w 70"/>
              <a:gd name="T3" fmla="*/ 0 h 66"/>
              <a:gd name="T4" fmla="*/ 46 w 70"/>
              <a:gd name="T5" fmla="*/ 43 h 66"/>
              <a:gd name="T6" fmla="*/ 38 w 70"/>
              <a:gd name="T7" fmla="*/ 36 h 66"/>
              <a:gd name="T8" fmla="*/ 0 w 70"/>
              <a:gd name="T9" fmla="*/ 65 h 66"/>
              <a:gd name="T10" fmla="*/ 0 w 70"/>
              <a:gd name="T11" fmla="*/ 58 h 66"/>
              <a:gd name="T12" fmla="*/ 31 w 70"/>
              <a:gd name="T13" fmla="*/ 29 h 66"/>
              <a:gd name="T14" fmla="*/ 23 w 70"/>
              <a:gd name="T15" fmla="*/ 22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0" h="66">
                <a:moveTo>
                  <a:pt x="23" y="22"/>
                </a:moveTo>
                <a:lnTo>
                  <a:pt x="69" y="0"/>
                </a:lnTo>
                <a:lnTo>
                  <a:pt x="46" y="43"/>
                </a:lnTo>
                <a:lnTo>
                  <a:pt x="38" y="36"/>
                </a:lnTo>
                <a:lnTo>
                  <a:pt x="0" y="65"/>
                </a:lnTo>
                <a:lnTo>
                  <a:pt x="0" y="58"/>
                </a:lnTo>
                <a:lnTo>
                  <a:pt x="31" y="29"/>
                </a:lnTo>
                <a:lnTo>
                  <a:pt x="23" y="2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0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59" name="Freeform 63"/>
          <p:cNvSpPr>
            <a:spLocks/>
          </p:cNvSpPr>
          <p:nvPr/>
        </p:nvSpPr>
        <p:spPr bwMode="auto">
          <a:xfrm>
            <a:off x="3968046" y="3405013"/>
            <a:ext cx="148636" cy="105833"/>
          </a:xfrm>
          <a:custGeom>
            <a:avLst/>
            <a:gdLst>
              <a:gd name="T0" fmla="*/ 26 w 79"/>
              <a:gd name="T1" fmla="*/ 25 h 75"/>
              <a:gd name="T2" fmla="*/ 78 w 79"/>
              <a:gd name="T3" fmla="*/ 0 h 75"/>
              <a:gd name="T4" fmla="*/ 52 w 79"/>
              <a:gd name="T5" fmla="*/ 49 h 75"/>
              <a:gd name="T6" fmla="*/ 43 w 79"/>
              <a:gd name="T7" fmla="*/ 41 h 75"/>
              <a:gd name="T8" fmla="*/ 0 w 79"/>
              <a:gd name="T9" fmla="*/ 74 h 75"/>
              <a:gd name="T10" fmla="*/ 0 w 79"/>
              <a:gd name="T11" fmla="*/ 66 h 75"/>
              <a:gd name="T12" fmla="*/ 35 w 79"/>
              <a:gd name="T13" fmla="*/ 33 h 75"/>
              <a:gd name="T14" fmla="*/ 26 w 79"/>
              <a:gd name="T15" fmla="*/ 2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" h="75">
                <a:moveTo>
                  <a:pt x="26" y="25"/>
                </a:moveTo>
                <a:lnTo>
                  <a:pt x="78" y="0"/>
                </a:lnTo>
                <a:lnTo>
                  <a:pt x="52" y="49"/>
                </a:lnTo>
                <a:lnTo>
                  <a:pt x="43" y="41"/>
                </a:lnTo>
                <a:lnTo>
                  <a:pt x="0" y="74"/>
                </a:lnTo>
                <a:lnTo>
                  <a:pt x="0" y="66"/>
                </a:lnTo>
                <a:lnTo>
                  <a:pt x="35" y="33"/>
                </a:lnTo>
                <a:lnTo>
                  <a:pt x="26" y="2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60" name="Freeform 64"/>
          <p:cNvSpPr>
            <a:spLocks/>
          </p:cNvSpPr>
          <p:nvPr/>
        </p:nvSpPr>
        <p:spPr bwMode="auto">
          <a:xfrm>
            <a:off x="4278490" y="3172179"/>
            <a:ext cx="129823" cy="93133"/>
          </a:xfrm>
          <a:custGeom>
            <a:avLst/>
            <a:gdLst>
              <a:gd name="T0" fmla="*/ 45 w 69"/>
              <a:gd name="T1" fmla="*/ 43 h 66"/>
              <a:gd name="T2" fmla="*/ 0 w 69"/>
              <a:gd name="T3" fmla="*/ 65 h 66"/>
              <a:gd name="T4" fmla="*/ 23 w 69"/>
              <a:gd name="T5" fmla="*/ 22 h 66"/>
              <a:gd name="T6" fmla="*/ 31 w 69"/>
              <a:gd name="T7" fmla="*/ 29 h 66"/>
              <a:gd name="T8" fmla="*/ 68 w 69"/>
              <a:gd name="T9" fmla="*/ 0 h 66"/>
              <a:gd name="T10" fmla="*/ 68 w 69"/>
              <a:gd name="T11" fmla="*/ 7 h 66"/>
              <a:gd name="T12" fmla="*/ 38 w 69"/>
              <a:gd name="T13" fmla="*/ 35 h 66"/>
              <a:gd name="T14" fmla="*/ 45 w 69"/>
              <a:gd name="T15" fmla="*/ 43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9" h="66">
                <a:moveTo>
                  <a:pt x="45" y="43"/>
                </a:moveTo>
                <a:lnTo>
                  <a:pt x="0" y="65"/>
                </a:lnTo>
                <a:lnTo>
                  <a:pt x="23" y="22"/>
                </a:lnTo>
                <a:lnTo>
                  <a:pt x="31" y="29"/>
                </a:lnTo>
                <a:lnTo>
                  <a:pt x="68" y="0"/>
                </a:lnTo>
                <a:lnTo>
                  <a:pt x="68" y="7"/>
                </a:lnTo>
                <a:lnTo>
                  <a:pt x="38" y="35"/>
                </a:lnTo>
                <a:lnTo>
                  <a:pt x="45" y="43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0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61" name="Freeform 65"/>
          <p:cNvSpPr>
            <a:spLocks/>
          </p:cNvSpPr>
          <p:nvPr/>
        </p:nvSpPr>
        <p:spPr bwMode="auto">
          <a:xfrm>
            <a:off x="4278490" y="3172178"/>
            <a:ext cx="146756" cy="105834"/>
          </a:xfrm>
          <a:custGeom>
            <a:avLst/>
            <a:gdLst>
              <a:gd name="T0" fmla="*/ 51 w 78"/>
              <a:gd name="T1" fmla="*/ 49 h 75"/>
              <a:gd name="T2" fmla="*/ 0 w 78"/>
              <a:gd name="T3" fmla="*/ 74 h 75"/>
              <a:gd name="T4" fmla="*/ 26 w 78"/>
              <a:gd name="T5" fmla="*/ 25 h 75"/>
              <a:gd name="T6" fmla="*/ 35 w 78"/>
              <a:gd name="T7" fmla="*/ 33 h 75"/>
              <a:gd name="T8" fmla="*/ 77 w 78"/>
              <a:gd name="T9" fmla="*/ 0 h 75"/>
              <a:gd name="T10" fmla="*/ 77 w 78"/>
              <a:gd name="T11" fmla="*/ 8 h 75"/>
              <a:gd name="T12" fmla="*/ 44 w 78"/>
              <a:gd name="T13" fmla="*/ 40 h 75"/>
              <a:gd name="T14" fmla="*/ 51 w 78"/>
              <a:gd name="T15" fmla="*/ 4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8" h="75">
                <a:moveTo>
                  <a:pt x="51" y="49"/>
                </a:moveTo>
                <a:lnTo>
                  <a:pt x="0" y="74"/>
                </a:lnTo>
                <a:lnTo>
                  <a:pt x="26" y="25"/>
                </a:lnTo>
                <a:lnTo>
                  <a:pt x="35" y="33"/>
                </a:lnTo>
                <a:lnTo>
                  <a:pt x="77" y="0"/>
                </a:lnTo>
                <a:lnTo>
                  <a:pt x="77" y="8"/>
                </a:lnTo>
                <a:lnTo>
                  <a:pt x="44" y="40"/>
                </a:lnTo>
                <a:lnTo>
                  <a:pt x="51" y="4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62" name="Freeform 66"/>
          <p:cNvSpPr>
            <a:spLocks/>
          </p:cNvSpPr>
          <p:nvPr/>
        </p:nvSpPr>
        <p:spPr bwMode="auto">
          <a:xfrm>
            <a:off x="3431823" y="3241324"/>
            <a:ext cx="67733" cy="128411"/>
          </a:xfrm>
          <a:custGeom>
            <a:avLst/>
            <a:gdLst>
              <a:gd name="T0" fmla="*/ 0 w 36"/>
              <a:gd name="T1" fmla="*/ 45 h 91"/>
              <a:gd name="T2" fmla="*/ 21 w 36"/>
              <a:gd name="T3" fmla="*/ 0 h 91"/>
              <a:gd name="T4" fmla="*/ 35 w 36"/>
              <a:gd name="T5" fmla="*/ 45 h 91"/>
              <a:gd name="T6" fmla="*/ 21 w 36"/>
              <a:gd name="T7" fmla="*/ 45 h 91"/>
              <a:gd name="T8" fmla="*/ 21 w 36"/>
              <a:gd name="T9" fmla="*/ 90 h 91"/>
              <a:gd name="T10" fmla="*/ 13 w 36"/>
              <a:gd name="T11" fmla="*/ 90 h 91"/>
              <a:gd name="T12" fmla="*/ 13 w 36"/>
              <a:gd name="T13" fmla="*/ 45 h 91"/>
              <a:gd name="T14" fmla="*/ 0 w 36"/>
              <a:gd name="T15" fmla="*/ 4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" h="91">
                <a:moveTo>
                  <a:pt x="0" y="45"/>
                </a:moveTo>
                <a:lnTo>
                  <a:pt x="21" y="0"/>
                </a:lnTo>
                <a:lnTo>
                  <a:pt x="35" y="45"/>
                </a:lnTo>
                <a:lnTo>
                  <a:pt x="21" y="45"/>
                </a:lnTo>
                <a:lnTo>
                  <a:pt x="21" y="90"/>
                </a:lnTo>
                <a:lnTo>
                  <a:pt x="13" y="90"/>
                </a:lnTo>
                <a:lnTo>
                  <a:pt x="13" y="45"/>
                </a:lnTo>
                <a:lnTo>
                  <a:pt x="0" y="4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0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63" name="Freeform 67"/>
          <p:cNvSpPr>
            <a:spLocks/>
          </p:cNvSpPr>
          <p:nvPr/>
        </p:nvSpPr>
        <p:spPr bwMode="auto">
          <a:xfrm>
            <a:off x="3431823" y="3241324"/>
            <a:ext cx="84667" cy="141111"/>
          </a:xfrm>
          <a:custGeom>
            <a:avLst/>
            <a:gdLst>
              <a:gd name="T0" fmla="*/ 0 w 45"/>
              <a:gd name="T1" fmla="*/ 50 h 100"/>
              <a:gd name="T2" fmla="*/ 26 w 45"/>
              <a:gd name="T3" fmla="*/ 0 h 100"/>
              <a:gd name="T4" fmla="*/ 44 w 45"/>
              <a:gd name="T5" fmla="*/ 50 h 100"/>
              <a:gd name="T6" fmla="*/ 26 w 45"/>
              <a:gd name="T7" fmla="*/ 50 h 100"/>
              <a:gd name="T8" fmla="*/ 26 w 45"/>
              <a:gd name="T9" fmla="*/ 99 h 100"/>
              <a:gd name="T10" fmla="*/ 17 w 45"/>
              <a:gd name="T11" fmla="*/ 99 h 100"/>
              <a:gd name="T12" fmla="*/ 17 w 45"/>
              <a:gd name="T13" fmla="*/ 50 h 100"/>
              <a:gd name="T14" fmla="*/ 0 w 45"/>
              <a:gd name="T15" fmla="*/ 5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" h="100">
                <a:moveTo>
                  <a:pt x="0" y="50"/>
                </a:moveTo>
                <a:lnTo>
                  <a:pt x="26" y="0"/>
                </a:lnTo>
                <a:lnTo>
                  <a:pt x="44" y="50"/>
                </a:lnTo>
                <a:lnTo>
                  <a:pt x="26" y="50"/>
                </a:lnTo>
                <a:lnTo>
                  <a:pt x="26" y="99"/>
                </a:lnTo>
                <a:lnTo>
                  <a:pt x="17" y="99"/>
                </a:lnTo>
                <a:lnTo>
                  <a:pt x="17" y="50"/>
                </a:lnTo>
                <a:lnTo>
                  <a:pt x="0" y="5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64" name="Freeform 68"/>
          <p:cNvSpPr>
            <a:spLocks/>
          </p:cNvSpPr>
          <p:nvPr/>
        </p:nvSpPr>
        <p:spPr bwMode="auto">
          <a:xfrm>
            <a:off x="4000032" y="4080935"/>
            <a:ext cx="133585" cy="94545"/>
          </a:xfrm>
          <a:custGeom>
            <a:avLst/>
            <a:gdLst>
              <a:gd name="T0" fmla="*/ 23 w 71"/>
              <a:gd name="T1" fmla="*/ 44 h 67"/>
              <a:gd name="T2" fmla="*/ 70 w 71"/>
              <a:gd name="T3" fmla="*/ 66 h 67"/>
              <a:gd name="T4" fmla="*/ 46 w 71"/>
              <a:gd name="T5" fmla="*/ 22 h 67"/>
              <a:gd name="T6" fmla="*/ 39 w 71"/>
              <a:gd name="T7" fmla="*/ 30 h 67"/>
              <a:gd name="T8" fmla="*/ 0 w 71"/>
              <a:gd name="T9" fmla="*/ 0 h 67"/>
              <a:gd name="T10" fmla="*/ 0 w 71"/>
              <a:gd name="T11" fmla="*/ 8 h 67"/>
              <a:gd name="T12" fmla="*/ 31 w 71"/>
              <a:gd name="T13" fmla="*/ 37 h 67"/>
              <a:gd name="T14" fmla="*/ 23 w 71"/>
              <a:gd name="T15" fmla="*/ 44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" h="67">
                <a:moveTo>
                  <a:pt x="23" y="44"/>
                </a:moveTo>
                <a:lnTo>
                  <a:pt x="70" y="66"/>
                </a:lnTo>
                <a:lnTo>
                  <a:pt x="46" y="22"/>
                </a:lnTo>
                <a:lnTo>
                  <a:pt x="39" y="30"/>
                </a:lnTo>
                <a:lnTo>
                  <a:pt x="0" y="0"/>
                </a:lnTo>
                <a:lnTo>
                  <a:pt x="0" y="8"/>
                </a:lnTo>
                <a:lnTo>
                  <a:pt x="31" y="37"/>
                </a:lnTo>
                <a:lnTo>
                  <a:pt x="23" y="4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0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65" name="Freeform 69"/>
          <p:cNvSpPr>
            <a:spLocks/>
          </p:cNvSpPr>
          <p:nvPr/>
        </p:nvSpPr>
        <p:spPr bwMode="auto">
          <a:xfrm>
            <a:off x="4000030" y="4080934"/>
            <a:ext cx="150519" cy="107244"/>
          </a:xfrm>
          <a:custGeom>
            <a:avLst/>
            <a:gdLst>
              <a:gd name="T0" fmla="*/ 26 w 80"/>
              <a:gd name="T1" fmla="*/ 50 h 76"/>
              <a:gd name="T2" fmla="*/ 79 w 80"/>
              <a:gd name="T3" fmla="*/ 75 h 76"/>
              <a:gd name="T4" fmla="*/ 52 w 80"/>
              <a:gd name="T5" fmla="*/ 25 h 76"/>
              <a:gd name="T6" fmla="*/ 44 w 80"/>
              <a:gd name="T7" fmla="*/ 34 h 76"/>
              <a:gd name="T8" fmla="*/ 0 w 80"/>
              <a:gd name="T9" fmla="*/ 0 h 76"/>
              <a:gd name="T10" fmla="*/ 0 w 80"/>
              <a:gd name="T11" fmla="*/ 9 h 76"/>
              <a:gd name="T12" fmla="*/ 35 w 80"/>
              <a:gd name="T13" fmla="*/ 42 h 76"/>
              <a:gd name="T14" fmla="*/ 26 w 80"/>
              <a:gd name="T15" fmla="*/ 5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76">
                <a:moveTo>
                  <a:pt x="26" y="50"/>
                </a:moveTo>
                <a:lnTo>
                  <a:pt x="79" y="75"/>
                </a:lnTo>
                <a:lnTo>
                  <a:pt x="52" y="25"/>
                </a:lnTo>
                <a:lnTo>
                  <a:pt x="44" y="34"/>
                </a:lnTo>
                <a:lnTo>
                  <a:pt x="0" y="0"/>
                </a:lnTo>
                <a:lnTo>
                  <a:pt x="0" y="9"/>
                </a:lnTo>
                <a:lnTo>
                  <a:pt x="35" y="42"/>
                </a:lnTo>
                <a:lnTo>
                  <a:pt x="26" y="5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66" name="Freeform 70"/>
          <p:cNvSpPr>
            <a:spLocks/>
          </p:cNvSpPr>
          <p:nvPr/>
        </p:nvSpPr>
        <p:spPr bwMode="auto">
          <a:xfrm>
            <a:off x="4361275" y="4303891"/>
            <a:ext cx="129823" cy="93133"/>
          </a:xfrm>
          <a:custGeom>
            <a:avLst/>
            <a:gdLst>
              <a:gd name="T0" fmla="*/ 45 w 69"/>
              <a:gd name="T1" fmla="*/ 22 h 66"/>
              <a:gd name="T2" fmla="*/ 0 w 69"/>
              <a:gd name="T3" fmla="*/ 0 h 66"/>
              <a:gd name="T4" fmla="*/ 23 w 69"/>
              <a:gd name="T5" fmla="*/ 43 h 66"/>
              <a:gd name="T6" fmla="*/ 30 w 69"/>
              <a:gd name="T7" fmla="*/ 36 h 66"/>
              <a:gd name="T8" fmla="*/ 68 w 69"/>
              <a:gd name="T9" fmla="*/ 65 h 66"/>
              <a:gd name="T10" fmla="*/ 68 w 69"/>
              <a:gd name="T11" fmla="*/ 58 h 66"/>
              <a:gd name="T12" fmla="*/ 37 w 69"/>
              <a:gd name="T13" fmla="*/ 29 h 66"/>
              <a:gd name="T14" fmla="*/ 45 w 69"/>
              <a:gd name="T15" fmla="*/ 22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9" h="66">
                <a:moveTo>
                  <a:pt x="45" y="22"/>
                </a:moveTo>
                <a:lnTo>
                  <a:pt x="0" y="0"/>
                </a:lnTo>
                <a:lnTo>
                  <a:pt x="23" y="43"/>
                </a:lnTo>
                <a:lnTo>
                  <a:pt x="30" y="36"/>
                </a:lnTo>
                <a:lnTo>
                  <a:pt x="68" y="65"/>
                </a:lnTo>
                <a:lnTo>
                  <a:pt x="68" y="58"/>
                </a:lnTo>
                <a:lnTo>
                  <a:pt x="37" y="29"/>
                </a:lnTo>
                <a:lnTo>
                  <a:pt x="45" y="2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0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67" name="Freeform 71"/>
          <p:cNvSpPr>
            <a:spLocks/>
          </p:cNvSpPr>
          <p:nvPr/>
        </p:nvSpPr>
        <p:spPr bwMode="auto">
          <a:xfrm>
            <a:off x="4361275" y="4303889"/>
            <a:ext cx="146756" cy="105834"/>
          </a:xfrm>
          <a:custGeom>
            <a:avLst/>
            <a:gdLst>
              <a:gd name="T0" fmla="*/ 51 w 78"/>
              <a:gd name="T1" fmla="*/ 25 h 75"/>
              <a:gd name="T2" fmla="*/ 0 w 78"/>
              <a:gd name="T3" fmla="*/ 0 h 75"/>
              <a:gd name="T4" fmla="*/ 26 w 78"/>
              <a:gd name="T5" fmla="*/ 49 h 75"/>
              <a:gd name="T6" fmla="*/ 33 w 78"/>
              <a:gd name="T7" fmla="*/ 41 h 75"/>
              <a:gd name="T8" fmla="*/ 77 w 78"/>
              <a:gd name="T9" fmla="*/ 74 h 75"/>
              <a:gd name="T10" fmla="*/ 77 w 78"/>
              <a:gd name="T11" fmla="*/ 66 h 75"/>
              <a:gd name="T12" fmla="*/ 42 w 78"/>
              <a:gd name="T13" fmla="*/ 33 h 75"/>
              <a:gd name="T14" fmla="*/ 51 w 78"/>
              <a:gd name="T15" fmla="*/ 2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8" h="75">
                <a:moveTo>
                  <a:pt x="51" y="25"/>
                </a:moveTo>
                <a:lnTo>
                  <a:pt x="0" y="0"/>
                </a:lnTo>
                <a:lnTo>
                  <a:pt x="26" y="49"/>
                </a:lnTo>
                <a:lnTo>
                  <a:pt x="33" y="41"/>
                </a:lnTo>
                <a:lnTo>
                  <a:pt x="77" y="74"/>
                </a:lnTo>
                <a:lnTo>
                  <a:pt x="77" y="66"/>
                </a:lnTo>
                <a:lnTo>
                  <a:pt x="42" y="33"/>
                </a:lnTo>
                <a:lnTo>
                  <a:pt x="51" y="2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68" name="Freeform 72"/>
          <p:cNvSpPr>
            <a:spLocks/>
          </p:cNvSpPr>
          <p:nvPr/>
        </p:nvSpPr>
        <p:spPr bwMode="auto">
          <a:xfrm>
            <a:off x="9113896" y="3860800"/>
            <a:ext cx="165571" cy="59267"/>
          </a:xfrm>
          <a:custGeom>
            <a:avLst/>
            <a:gdLst>
              <a:gd name="T0" fmla="*/ 32 w 88"/>
              <a:gd name="T1" fmla="*/ 41 h 42"/>
              <a:gd name="T2" fmla="*/ 87 w 88"/>
              <a:gd name="T3" fmla="*/ 41 h 42"/>
              <a:gd name="T4" fmla="*/ 47 w 88"/>
              <a:gd name="T5" fmla="*/ 7 h 42"/>
              <a:gd name="T6" fmla="*/ 40 w 88"/>
              <a:gd name="T7" fmla="*/ 21 h 42"/>
              <a:gd name="T8" fmla="*/ 0 w 88"/>
              <a:gd name="T9" fmla="*/ 0 h 42"/>
              <a:gd name="T10" fmla="*/ 0 w 88"/>
              <a:gd name="T11" fmla="*/ 7 h 42"/>
              <a:gd name="T12" fmla="*/ 40 w 88"/>
              <a:gd name="T13" fmla="*/ 27 h 42"/>
              <a:gd name="T14" fmla="*/ 32 w 88"/>
              <a:gd name="T15" fmla="*/ 4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8" h="42">
                <a:moveTo>
                  <a:pt x="32" y="41"/>
                </a:moveTo>
                <a:lnTo>
                  <a:pt x="87" y="41"/>
                </a:lnTo>
                <a:lnTo>
                  <a:pt x="47" y="7"/>
                </a:lnTo>
                <a:lnTo>
                  <a:pt x="40" y="21"/>
                </a:lnTo>
                <a:lnTo>
                  <a:pt x="0" y="0"/>
                </a:lnTo>
                <a:lnTo>
                  <a:pt x="0" y="7"/>
                </a:lnTo>
                <a:lnTo>
                  <a:pt x="40" y="27"/>
                </a:lnTo>
                <a:lnTo>
                  <a:pt x="32" y="41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0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69" name="Freeform 73"/>
          <p:cNvSpPr>
            <a:spLocks/>
          </p:cNvSpPr>
          <p:nvPr/>
        </p:nvSpPr>
        <p:spPr bwMode="auto">
          <a:xfrm>
            <a:off x="9113896" y="3860802"/>
            <a:ext cx="182504" cy="71967"/>
          </a:xfrm>
          <a:custGeom>
            <a:avLst/>
            <a:gdLst>
              <a:gd name="T0" fmla="*/ 35 w 97"/>
              <a:gd name="T1" fmla="*/ 50 h 51"/>
              <a:gd name="T2" fmla="*/ 96 w 97"/>
              <a:gd name="T3" fmla="*/ 50 h 51"/>
              <a:gd name="T4" fmla="*/ 52 w 97"/>
              <a:gd name="T5" fmla="*/ 8 h 51"/>
              <a:gd name="T6" fmla="*/ 44 w 97"/>
              <a:gd name="T7" fmla="*/ 25 h 51"/>
              <a:gd name="T8" fmla="*/ 0 w 97"/>
              <a:gd name="T9" fmla="*/ 0 h 51"/>
              <a:gd name="T10" fmla="*/ 0 w 97"/>
              <a:gd name="T11" fmla="*/ 8 h 51"/>
              <a:gd name="T12" fmla="*/ 44 w 97"/>
              <a:gd name="T13" fmla="*/ 33 h 51"/>
              <a:gd name="T14" fmla="*/ 35 w 97"/>
              <a:gd name="T15" fmla="*/ 5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" h="51">
                <a:moveTo>
                  <a:pt x="35" y="50"/>
                </a:moveTo>
                <a:lnTo>
                  <a:pt x="96" y="50"/>
                </a:lnTo>
                <a:lnTo>
                  <a:pt x="52" y="8"/>
                </a:lnTo>
                <a:lnTo>
                  <a:pt x="44" y="25"/>
                </a:lnTo>
                <a:lnTo>
                  <a:pt x="0" y="0"/>
                </a:lnTo>
                <a:lnTo>
                  <a:pt x="0" y="8"/>
                </a:lnTo>
                <a:lnTo>
                  <a:pt x="44" y="33"/>
                </a:lnTo>
                <a:lnTo>
                  <a:pt x="35" y="5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70" name="Freeform 74"/>
          <p:cNvSpPr>
            <a:spLocks/>
          </p:cNvSpPr>
          <p:nvPr/>
        </p:nvSpPr>
        <p:spPr bwMode="auto">
          <a:xfrm>
            <a:off x="9520298" y="4000502"/>
            <a:ext cx="199437" cy="60677"/>
          </a:xfrm>
          <a:custGeom>
            <a:avLst/>
            <a:gdLst>
              <a:gd name="T0" fmla="*/ 61 w 106"/>
              <a:gd name="T1" fmla="*/ 8 h 43"/>
              <a:gd name="T2" fmla="*/ 0 w 106"/>
              <a:gd name="T3" fmla="*/ 0 h 43"/>
              <a:gd name="T4" fmla="*/ 35 w 106"/>
              <a:gd name="T5" fmla="*/ 33 h 43"/>
              <a:gd name="T6" fmla="*/ 53 w 106"/>
              <a:gd name="T7" fmla="*/ 25 h 43"/>
              <a:gd name="T8" fmla="*/ 105 w 106"/>
              <a:gd name="T9" fmla="*/ 42 h 43"/>
              <a:gd name="T10" fmla="*/ 87 w 106"/>
              <a:gd name="T11" fmla="*/ 33 h 43"/>
              <a:gd name="T12" fmla="*/ 53 w 106"/>
              <a:gd name="T13" fmla="*/ 8 h 43"/>
              <a:gd name="T14" fmla="*/ 61 w 106"/>
              <a:gd name="T15" fmla="*/ 8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" h="43">
                <a:moveTo>
                  <a:pt x="61" y="8"/>
                </a:moveTo>
                <a:lnTo>
                  <a:pt x="0" y="0"/>
                </a:lnTo>
                <a:lnTo>
                  <a:pt x="35" y="33"/>
                </a:lnTo>
                <a:lnTo>
                  <a:pt x="53" y="25"/>
                </a:lnTo>
                <a:lnTo>
                  <a:pt x="105" y="42"/>
                </a:lnTo>
                <a:lnTo>
                  <a:pt x="87" y="33"/>
                </a:lnTo>
                <a:lnTo>
                  <a:pt x="53" y="8"/>
                </a:lnTo>
                <a:lnTo>
                  <a:pt x="61" y="8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grpSp>
        <p:nvGrpSpPr>
          <p:cNvPr id="6" name="Group 77"/>
          <p:cNvGrpSpPr>
            <a:grpSpLocks/>
          </p:cNvGrpSpPr>
          <p:nvPr/>
        </p:nvGrpSpPr>
        <p:grpSpPr bwMode="auto">
          <a:xfrm>
            <a:off x="6325542" y="4498624"/>
            <a:ext cx="1006593" cy="110067"/>
            <a:chOff x="3361" y="2918"/>
            <a:chExt cx="536" cy="78"/>
          </a:xfrm>
        </p:grpSpPr>
        <p:sp>
          <p:nvSpPr>
            <p:cNvPr id="4171" name="Arc 75"/>
            <p:cNvSpPr>
              <a:spLocks/>
            </p:cNvSpPr>
            <p:nvPr/>
          </p:nvSpPr>
          <p:spPr bwMode="auto">
            <a:xfrm>
              <a:off x="3361" y="2918"/>
              <a:ext cx="264" cy="78"/>
            </a:xfrm>
            <a:custGeom>
              <a:avLst/>
              <a:gdLst>
                <a:gd name="G0" fmla="+- 21600 0 0"/>
                <a:gd name="G1" fmla="+- 21599 0 0"/>
                <a:gd name="G2" fmla="+- 21600 0 0"/>
                <a:gd name="T0" fmla="*/ 0 w 21600"/>
                <a:gd name="T1" fmla="*/ 21599 h 21599"/>
                <a:gd name="T2" fmla="*/ 21519 w 21600"/>
                <a:gd name="T3" fmla="*/ 0 h 21599"/>
                <a:gd name="T4" fmla="*/ 21600 w 21600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0" y="21599"/>
                  </a:moveTo>
                  <a:cubicBezTo>
                    <a:pt x="0" y="9701"/>
                    <a:pt x="9621" y="43"/>
                    <a:pt x="21518" y="-1"/>
                  </a:cubicBezTo>
                </a:path>
                <a:path w="21600" h="21599" stroke="0" extrusionOk="0">
                  <a:moveTo>
                    <a:pt x="0" y="21599"/>
                  </a:moveTo>
                  <a:cubicBezTo>
                    <a:pt x="0" y="9701"/>
                    <a:pt x="9621" y="43"/>
                    <a:pt x="21518" y="-1"/>
                  </a:cubicBezTo>
                  <a:lnTo>
                    <a:pt x="21600" y="21599"/>
                  </a:lnTo>
                  <a:close/>
                </a:path>
              </a:pathLst>
            </a:custGeom>
            <a:solidFill>
              <a:schemeClr val="hlink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72" name="Arc 76"/>
            <p:cNvSpPr>
              <a:spLocks/>
            </p:cNvSpPr>
            <p:nvPr/>
          </p:nvSpPr>
          <p:spPr bwMode="auto">
            <a:xfrm>
              <a:off x="3624" y="2918"/>
              <a:ext cx="273" cy="78"/>
            </a:xfrm>
            <a:custGeom>
              <a:avLst/>
              <a:gdLst>
                <a:gd name="G0" fmla="+- 79 0 0"/>
                <a:gd name="G1" fmla="+- 21600 0 0"/>
                <a:gd name="G2" fmla="+- 21600 0 0"/>
                <a:gd name="T0" fmla="*/ 0 w 21679"/>
                <a:gd name="T1" fmla="*/ 1 h 21600"/>
                <a:gd name="T2" fmla="*/ 21679 w 21679"/>
                <a:gd name="T3" fmla="*/ 21600 h 21600"/>
                <a:gd name="T4" fmla="*/ 79 w 2167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9" h="21600" fill="none" extrusionOk="0">
                  <a:moveTo>
                    <a:pt x="-1" y="0"/>
                  </a:moveTo>
                  <a:cubicBezTo>
                    <a:pt x="26" y="0"/>
                    <a:pt x="52" y="0"/>
                    <a:pt x="79" y="0"/>
                  </a:cubicBezTo>
                  <a:cubicBezTo>
                    <a:pt x="12008" y="0"/>
                    <a:pt x="21679" y="9670"/>
                    <a:pt x="21679" y="21600"/>
                  </a:cubicBezTo>
                </a:path>
                <a:path w="21679" h="21600" stroke="0" extrusionOk="0">
                  <a:moveTo>
                    <a:pt x="-1" y="0"/>
                  </a:moveTo>
                  <a:cubicBezTo>
                    <a:pt x="26" y="0"/>
                    <a:pt x="52" y="0"/>
                    <a:pt x="79" y="0"/>
                  </a:cubicBezTo>
                  <a:cubicBezTo>
                    <a:pt x="12008" y="0"/>
                    <a:pt x="21679" y="9670"/>
                    <a:pt x="21679" y="21600"/>
                  </a:cubicBezTo>
                  <a:lnTo>
                    <a:pt x="79" y="21600"/>
                  </a:lnTo>
                  <a:close/>
                </a:path>
              </a:pathLst>
            </a:custGeom>
            <a:solidFill>
              <a:schemeClr val="hlink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4174" name="Line 78"/>
          <p:cNvSpPr>
            <a:spLocks noChangeShapeType="1"/>
          </p:cNvSpPr>
          <p:nvPr/>
        </p:nvSpPr>
        <p:spPr bwMode="auto">
          <a:xfrm>
            <a:off x="6321779" y="4612923"/>
            <a:ext cx="10592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9548521" y="4485923"/>
            <a:ext cx="927569" cy="122766"/>
            <a:chOff x="5075" y="2909"/>
            <a:chExt cx="493" cy="87"/>
          </a:xfrm>
        </p:grpSpPr>
        <p:sp>
          <p:nvSpPr>
            <p:cNvPr id="4175" name="Arc 79"/>
            <p:cNvSpPr>
              <a:spLocks/>
            </p:cNvSpPr>
            <p:nvPr/>
          </p:nvSpPr>
          <p:spPr bwMode="auto">
            <a:xfrm>
              <a:off x="5075" y="2910"/>
              <a:ext cx="242" cy="86"/>
            </a:xfrm>
            <a:custGeom>
              <a:avLst/>
              <a:gdLst>
                <a:gd name="G0" fmla="+- 21598 0 0"/>
                <a:gd name="G1" fmla="+- 21599 0 0"/>
                <a:gd name="G2" fmla="+- 21600 0 0"/>
                <a:gd name="T0" fmla="*/ 0 w 21598"/>
                <a:gd name="T1" fmla="*/ 21350 h 21599"/>
                <a:gd name="T2" fmla="*/ 21510 w 21598"/>
                <a:gd name="T3" fmla="*/ 0 h 21599"/>
                <a:gd name="T4" fmla="*/ 21598 w 21598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21599" fill="none" extrusionOk="0">
                  <a:moveTo>
                    <a:pt x="-1" y="21349"/>
                  </a:moveTo>
                  <a:cubicBezTo>
                    <a:pt x="135" y="9552"/>
                    <a:pt x="9712" y="47"/>
                    <a:pt x="21509" y="-1"/>
                  </a:cubicBezTo>
                </a:path>
                <a:path w="21598" h="21599" stroke="0" extrusionOk="0">
                  <a:moveTo>
                    <a:pt x="-1" y="21349"/>
                  </a:moveTo>
                  <a:cubicBezTo>
                    <a:pt x="135" y="9552"/>
                    <a:pt x="9712" y="47"/>
                    <a:pt x="21509" y="-1"/>
                  </a:cubicBezTo>
                  <a:lnTo>
                    <a:pt x="21598" y="21599"/>
                  </a:lnTo>
                  <a:close/>
                </a:path>
              </a:pathLst>
            </a:custGeom>
            <a:solidFill>
              <a:schemeClr val="hlink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76" name="Arc 80"/>
            <p:cNvSpPr>
              <a:spLocks/>
            </p:cNvSpPr>
            <p:nvPr/>
          </p:nvSpPr>
          <p:spPr bwMode="auto">
            <a:xfrm>
              <a:off x="5316" y="2909"/>
              <a:ext cx="252" cy="87"/>
            </a:xfrm>
            <a:custGeom>
              <a:avLst/>
              <a:gdLst>
                <a:gd name="G0" fmla="+- 85 0 0"/>
                <a:gd name="G1" fmla="+- 21600 0 0"/>
                <a:gd name="G2" fmla="+- 21600 0 0"/>
                <a:gd name="T0" fmla="*/ 0 w 21683"/>
                <a:gd name="T1" fmla="*/ 1 h 21600"/>
                <a:gd name="T2" fmla="*/ 21683 w 21683"/>
                <a:gd name="T3" fmla="*/ 21350 h 21600"/>
                <a:gd name="T4" fmla="*/ 85 w 2168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83" h="21600" fill="none" extrusionOk="0">
                  <a:moveTo>
                    <a:pt x="-1" y="0"/>
                  </a:moveTo>
                  <a:cubicBezTo>
                    <a:pt x="28" y="0"/>
                    <a:pt x="56" y="0"/>
                    <a:pt x="85" y="0"/>
                  </a:cubicBezTo>
                  <a:cubicBezTo>
                    <a:pt x="11916" y="0"/>
                    <a:pt x="21546" y="9518"/>
                    <a:pt x="21683" y="21349"/>
                  </a:cubicBezTo>
                </a:path>
                <a:path w="21683" h="21600" stroke="0" extrusionOk="0">
                  <a:moveTo>
                    <a:pt x="-1" y="0"/>
                  </a:moveTo>
                  <a:cubicBezTo>
                    <a:pt x="28" y="0"/>
                    <a:pt x="56" y="0"/>
                    <a:pt x="85" y="0"/>
                  </a:cubicBezTo>
                  <a:cubicBezTo>
                    <a:pt x="11916" y="0"/>
                    <a:pt x="21546" y="9518"/>
                    <a:pt x="21683" y="21349"/>
                  </a:cubicBezTo>
                  <a:lnTo>
                    <a:pt x="85" y="21600"/>
                  </a:lnTo>
                  <a:close/>
                </a:path>
              </a:pathLst>
            </a:custGeom>
            <a:solidFill>
              <a:schemeClr val="hlink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4178" name="Line 82"/>
          <p:cNvSpPr>
            <a:spLocks noChangeShapeType="1"/>
          </p:cNvSpPr>
          <p:nvPr/>
        </p:nvSpPr>
        <p:spPr bwMode="auto">
          <a:xfrm>
            <a:off x="9544758" y="4612923"/>
            <a:ext cx="92945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xmlns="" val="413662686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1084</Words>
  <Application>Microsoft Office PowerPoint</Application>
  <PresentationFormat>Custom</PresentationFormat>
  <Paragraphs>333</Paragraphs>
  <Slides>59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Slide 1</vt:lpstr>
      <vt:lpstr>Specific learning Objectives </vt:lpstr>
      <vt:lpstr>Table of Content </vt:lpstr>
      <vt:lpstr>Slide 4</vt:lpstr>
      <vt:lpstr>Slide 5</vt:lpstr>
      <vt:lpstr>Slide 6</vt:lpstr>
      <vt:lpstr>Slide 7</vt:lpstr>
      <vt:lpstr>Slide 8</vt:lpstr>
      <vt:lpstr>Binding of the epitope in the antigen binding site</vt:lpstr>
      <vt:lpstr>Slide 10</vt:lpstr>
      <vt:lpstr>Slide 11</vt:lpstr>
      <vt:lpstr>Serology tests </vt:lpstr>
      <vt:lpstr>Slide 13</vt:lpstr>
      <vt:lpstr>1b. Double diffusion, Single Dimension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 Teaching Materials  slides of main content of the topic to be added and not more than 25 slides for each class should be there.</vt:lpstr>
      <vt:lpstr>TAKE HOME MESSEGE/ FOR THE TOPIC COVERED (SUMMARY) </vt:lpstr>
      <vt:lpstr>REFERENCES  NAME OF THE BOOK WITH EDITION AND PAGE NUMBERS   ARTICLE ARE TO BE MENTIONED IF NEEDED</vt:lpstr>
      <vt:lpstr>Question &amp; Answer Session</vt:lpstr>
      <vt:lpstr>Slide 59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user</cp:lastModifiedBy>
  <cp:revision>10</cp:revision>
  <dcterms:created xsi:type="dcterms:W3CDTF">2022-05-23T05:15:21Z</dcterms:created>
  <dcterms:modified xsi:type="dcterms:W3CDTF">2022-09-11T06:37:48Z</dcterms:modified>
</cp:coreProperties>
</file>